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sldIdLst>
    <p:sldId id="256" r:id="rId5"/>
    <p:sldId id="257" r:id="rId6"/>
    <p:sldId id="258" r:id="rId7"/>
    <p:sldId id="259" r:id="rId8"/>
    <p:sldId id="260" r:id="rId9"/>
    <p:sldId id="261" r:id="rId10"/>
    <p:sldId id="262" r:id="rId11"/>
    <p:sldId id="264" r:id="rId12"/>
    <p:sldId id="265" r:id="rId13"/>
    <p:sldId id="279"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85" d="100"/>
          <a:sy n="85" d="100"/>
        </p:scale>
        <p:origin x="6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16379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164976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2507A9-AC2B-42A7-AEB0-450B8644399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032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442392C5-5A4C-4C00-8AC8-B4F84B2617D3}"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313654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442392C5-5A4C-4C00-8AC8-B4F84B2617D3}"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2507A9-AC2B-42A7-AEB0-450B8644399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718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442392C5-5A4C-4C00-8AC8-B4F84B2617D3}"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81957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298977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419548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426691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42392C5-5A4C-4C00-8AC8-B4F84B2617D3}"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418050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42392C5-5A4C-4C00-8AC8-B4F84B2617D3}"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72248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42392C5-5A4C-4C00-8AC8-B4F84B2617D3}" type="datetimeFigureOut">
              <a:rPr lang="en-GB" smtClean="0"/>
              <a:t>08/10/2024</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372767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2392C5-5A4C-4C00-8AC8-B4F84B2617D3}" type="datetimeFigureOut">
              <a:rPr lang="en-GB" smtClean="0"/>
              <a:t>08/10/2024</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47666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392C5-5A4C-4C00-8AC8-B4F84B2617D3}" type="datetimeFigureOut">
              <a:rPr lang="en-GB" smtClean="0"/>
              <a:t>08/10/2024</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284481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42392C5-5A4C-4C00-8AC8-B4F84B2617D3}"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402485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42392C5-5A4C-4C00-8AC8-B4F84B2617D3}"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2507A9-AC2B-42A7-AEB0-450B8644399D}" type="slidenum">
              <a:rPr lang="en-GB" smtClean="0"/>
              <a:t>‹#›</a:t>
            </a:fld>
            <a:endParaRPr lang="en-GB"/>
          </a:p>
        </p:txBody>
      </p:sp>
    </p:spTree>
    <p:extLst>
      <p:ext uri="{BB962C8B-B14F-4D97-AF65-F5344CB8AC3E}">
        <p14:creationId xmlns:p14="http://schemas.microsoft.com/office/powerpoint/2010/main" val="15925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42392C5-5A4C-4C00-8AC8-B4F84B2617D3}" type="datetimeFigureOut">
              <a:rPr lang="en-GB" smtClean="0"/>
              <a:t>08/10/2024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F2507A9-AC2B-42A7-AEB0-450B8644399D}" type="slidenum">
              <a:rPr lang="en-GB" smtClean="0"/>
              <a:t>‹#›</a:t>
            </a:fld>
            <a:endParaRPr lang="en-GB"/>
          </a:p>
        </p:txBody>
      </p:sp>
    </p:spTree>
    <p:extLst>
      <p:ext uri="{BB962C8B-B14F-4D97-AF65-F5344CB8AC3E}">
        <p14:creationId xmlns:p14="http://schemas.microsoft.com/office/powerpoint/2010/main" val="85339419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ric.org.uk/family-events/" TargetMode="External"/><Relationship Id="rId2" Type="http://schemas.openxmlformats.org/officeDocument/2006/relationships/hyperlink" Target="tel:08088010343" TargetMode="External"/><Relationship Id="rId1" Type="http://schemas.openxmlformats.org/officeDocument/2006/relationships/slideLayout" Target="../slideLayouts/slideLayout2.xml"/><Relationship Id="rId5" Type="http://schemas.openxmlformats.org/officeDocument/2006/relationships/hyperlink" Target="https://www.nhs.uk/conditions/baby/babys-development/potty-training-and-bedwetting/how-to-potty-train/" TargetMode="External"/><Relationship Id="rId4" Type="http://schemas.openxmlformats.org/officeDocument/2006/relationships/hyperlink" Target="https://eric.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36DF-3FBC-47E7-93F9-A372A4017ED6}"/>
              </a:ext>
            </a:extLst>
          </p:cNvPr>
          <p:cNvSpPr>
            <a:spLocks noGrp="1"/>
          </p:cNvSpPr>
          <p:nvPr>
            <p:ph type="ctrTitle"/>
          </p:nvPr>
        </p:nvSpPr>
        <p:spPr>
          <a:xfrm>
            <a:off x="4516624" y="0"/>
            <a:ext cx="8915399" cy="2262781"/>
          </a:xfrm>
        </p:spPr>
        <p:txBody>
          <a:bodyPr/>
          <a:lstStyle/>
          <a:p>
            <a:r>
              <a:rPr lang="en-US" dirty="0">
                <a:latin typeface="+mn-lt"/>
              </a:rPr>
              <a:t>Toilet training</a:t>
            </a:r>
            <a:endParaRPr lang="en-GB" dirty="0">
              <a:latin typeface="+mn-lt"/>
            </a:endParaRPr>
          </a:p>
        </p:txBody>
      </p:sp>
      <p:pic>
        <p:nvPicPr>
          <p:cNvPr id="1026" name="Picture 2">
            <a:extLst>
              <a:ext uri="{FF2B5EF4-FFF2-40B4-BE49-F238E27FC236}">
                <a16:creationId xmlns:a16="http://schemas.microsoft.com/office/drawing/2014/main" id="{040631B1-DB93-476C-B91E-BBDACB0DC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718" y="5162270"/>
            <a:ext cx="1297491" cy="1260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232AD2B-E8E0-4E39-A883-67FCA1B287CC}"/>
              </a:ext>
            </a:extLst>
          </p:cNvPr>
          <p:cNvPicPr>
            <a:picLocks noChangeAspect="1"/>
          </p:cNvPicPr>
          <p:nvPr/>
        </p:nvPicPr>
        <p:blipFill>
          <a:blip r:embed="rId3"/>
          <a:stretch>
            <a:fillRect/>
          </a:stretch>
        </p:blipFill>
        <p:spPr>
          <a:xfrm>
            <a:off x="4249269" y="2492155"/>
            <a:ext cx="5087471" cy="3065681"/>
          </a:xfrm>
          <a:prstGeom prst="rect">
            <a:avLst/>
          </a:prstGeom>
        </p:spPr>
      </p:pic>
    </p:spTree>
    <p:extLst>
      <p:ext uri="{BB962C8B-B14F-4D97-AF65-F5344CB8AC3E}">
        <p14:creationId xmlns:p14="http://schemas.microsoft.com/office/powerpoint/2010/main" val="116721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9E90B-F370-4AFF-8C58-850402646D50}"/>
              </a:ext>
            </a:extLst>
          </p:cNvPr>
          <p:cNvPicPr>
            <a:picLocks noChangeAspect="1"/>
          </p:cNvPicPr>
          <p:nvPr/>
        </p:nvPicPr>
        <p:blipFill>
          <a:blip r:embed="rId2"/>
          <a:stretch>
            <a:fillRect/>
          </a:stretch>
        </p:blipFill>
        <p:spPr>
          <a:xfrm>
            <a:off x="2888865" y="221604"/>
            <a:ext cx="2232224" cy="2297478"/>
          </a:xfrm>
          <a:prstGeom prst="rect">
            <a:avLst/>
          </a:prstGeom>
        </p:spPr>
      </p:pic>
      <p:pic>
        <p:nvPicPr>
          <p:cNvPr id="6" name="Picture 5">
            <a:extLst>
              <a:ext uri="{FF2B5EF4-FFF2-40B4-BE49-F238E27FC236}">
                <a16:creationId xmlns:a16="http://schemas.microsoft.com/office/drawing/2014/main" id="{11957214-41E4-4689-A2F0-8F674B89BBEE}"/>
              </a:ext>
            </a:extLst>
          </p:cNvPr>
          <p:cNvPicPr>
            <a:picLocks noChangeAspect="1"/>
          </p:cNvPicPr>
          <p:nvPr/>
        </p:nvPicPr>
        <p:blipFill>
          <a:blip r:embed="rId3"/>
          <a:stretch>
            <a:fillRect/>
          </a:stretch>
        </p:blipFill>
        <p:spPr>
          <a:xfrm>
            <a:off x="5827058" y="171038"/>
            <a:ext cx="2348813" cy="2348813"/>
          </a:xfrm>
          <a:prstGeom prst="rect">
            <a:avLst/>
          </a:prstGeom>
        </p:spPr>
      </p:pic>
      <p:sp>
        <p:nvSpPr>
          <p:cNvPr id="7" name="TextBox 6">
            <a:extLst>
              <a:ext uri="{FF2B5EF4-FFF2-40B4-BE49-F238E27FC236}">
                <a16:creationId xmlns:a16="http://schemas.microsoft.com/office/drawing/2014/main" id="{373D56A4-BE81-4A57-A458-D053595EF37F}"/>
              </a:ext>
            </a:extLst>
          </p:cNvPr>
          <p:cNvSpPr txBox="1"/>
          <p:nvPr/>
        </p:nvSpPr>
        <p:spPr>
          <a:xfrm>
            <a:off x="2769893" y="2604187"/>
            <a:ext cx="2859741" cy="369332"/>
          </a:xfrm>
          <a:prstGeom prst="rect">
            <a:avLst/>
          </a:prstGeom>
          <a:noFill/>
        </p:spPr>
        <p:txBody>
          <a:bodyPr wrap="square" rtlCol="0">
            <a:spAutoFit/>
          </a:bodyPr>
          <a:lstStyle/>
          <a:p>
            <a:pPr algn="ctr"/>
            <a:r>
              <a:rPr lang="en-US" dirty="0"/>
              <a:t>Potty</a:t>
            </a:r>
            <a:endParaRPr lang="en-GB" dirty="0"/>
          </a:p>
        </p:txBody>
      </p:sp>
      <p:pic>
        <p:nvPicPr>
          <p:cNvPr id="8" name="Picture 7">
            <a:extLst>
              <a:ext uri="{FF2B5EF4-FFF2-40B4-BE49-F238E27FC236}">
                <a16:creationId xmlns:a16="http://schemas.microsoft.com/office/drawing/2014/main" id="{D8BE856C-106B-4CD6-AA34-E8BC07170D1A}"/>
              </a:ext>
            </a:extLst>
          </p:cNvPr>
          <p:cNvPicPr>
            <a:picLocks noChangeAspect="1"/>
          </p:cNvPicPr>
          <p:nvPr/>
        </p:nvPicPr>
        <p:blipFill>
          <a:blip r:embed="rId4"/>
          <a:stretch>
            <a:fillRect/>
          </a:stretch>
        </p:blipFill>
        <p:spPr>
          <a:xfrm>
            <a:off x="8881840" y="162645"/>
            <a:ext cx="2362262" cy="2362262"/>
          </a:xfrm>
          <a:prstGeom prst="rect">
            <a:avLst/>
          </a:prstGeom>
        </p:spPr>
      </p:pic>
      <p:sp>
        <p:nvSpPr>
          <p:cNvPr id="9" name="TextBox 8">
            <a:extLst>
              <a:ext uri="{FF2B5EF4-FFF2-40B4-BE49-F238E27FC236}">
                <a16:creationId xmlns:a16="http://schemas.microsoft.com/office/drawing/2014/main" id="{C5BA93CB-F62D-42E2-A806-37C353C1641A}"/>
              </a:ext>
            </a:extLst>
          </p:cNvPr>
          <p:cNvSpPr txBox="1"/>
          <p:nvPr/>
        </p:nvSpPr>
        <p:spPr>
          <a:xfrm>
            <a:off x="6158753" y="2743584"/>
            <a:ext cx="5163670" cy="369332"/>
          </a:xfrm>
          <a:prstGeom prst="rect">
            <a:avLst/>
          </a:prstGeom>
          <a:noFill/>
        </p:spPr>
        <p:txBody>
          <a:bodyPr wrap="square" rtlCol="0">
            <a:spAutoFit/>
          </a:bodyPr>
          <a:lstStyle/>
          <a:p>
            <a:pPr algn="ctr"/>
            <a:r>
              <a:rPr lang="en-US" dirty="0"/>
              <a:t>Toilet seats</a:t>
            </a:r>
            <a:endParaRPr lang="en-GB" dirty="0"/>
          </a:p>
        </p:txBody>
      </p:sp>
      <p:pic>
        <p:nvPicPr>
          <p:cNvPr id="10" name="Picture 9">
            <a:extLst>
              <a:ext uri="{FF2B5EF4-FFF2-40B4-BE49-F238E27FC236}">
                <a16:creationId xmlns:a16="http://schemas.microsoft.com/office/drawing/2014/main" id="{1F32D962-EE9A-4A11-A811-9DF4E969DD8D}"/>
              </a:ext>
            </a:extLst>
          </p:cNvPr>
          <p:cNvPicPr>
            <a:picLocks noChangeAspect="1"/>
          </p:cNvPicPr>
          <p:nvPr/>
        </p:nvPicPr>
        <p:blipFill rotWithShape="1">
          <a:blip r:embed="rId5"/>
          <a:srcRect t="19775" b="18918"/>
          <a:stretch/>
        </p:blipFill>
        <p:spPr>
          <a:xfrm>
            <a:off x="1870801" y="4096871"/>
            <a:ext cx="2720910" cy="2223247"/>
          </a:xfrm>
          <a:prstGeom prst="rect">
            <a:avLst/>
          </a:prstGeom>
        </p:spPr>
      </p:pic>
      <p:sp>
        <p:nvSpPr>
          <p:cNvPr id="11" name="TextBox 10">
            <a:extLst>
              <a:ext uri="{FF2B5EF4-FFF2-40B4-BE49-F238E27FC236}">
                <a16:creationId xmlns:a16="http://schemas.microsoft.com/office/drawing/2014/main" id="{FD7A354C-C1B9-4135-9903-AB773BDF09A9}"/>
              </a:ext>
            </a:extLst>
          </p:cNvPr>
          <p:cNvSpPr txBox="1"/>
          <p:nvPr/>
        </p:nvSpPr>
        <p:spPr>
          <a:xfrm>
            <a:off x="4433645" y="4622195"/>
            <a:ext cx="1909884" cy="369332"/>
          </a:xfrm>
          <a:prstGeom prst="rect">
            <a:avLst/>
          </a:prstGeom>
          <a:noFill/>
        </p:spPr>
        <p:txBody>
          <a:bodyPr wrap="square" rtlCol="0">
            <a:spAutoFit/>
          </a:bodyPr>
          <a:lstStyle/>
          <a:p>
            <a:pPr algn="ctr"/>
            <a:r>
              <a:rPr lang="en-US" dirty="0"/>
              <a:t>Travel potty</a:t>
            </a:r>
            <a:endParaRPr lang="en-GB" dirty="0"/>
          </a:p>
        </p:txBody>
      </p:sp>
      <p:pic>
        <p:nvPicPr>
          <p:cNvPr id="12" name="Picture 11">
            <a:extLst>
              <a:ext uri="{FF2B5EF4-FFF2-40B4-BE49-F238E27FC236}">
                <a16:creationId xmlns:a16="http://schemas.microsoft.com/office/drawing/2014/main" id="{64976DDF-49EA-4851-8BFF-72F70400F3D8}"/>
              </a:ext>
            </a:extLst>
          </p:cNvPr>
          <p:cNvPicPr>
            <a:picLocks noChangeAspect="1"/>
          </p:cNvPicPr>
          <p:nvPr/>
        </p:nvPicPr>
        <p:blipFill>
          <a:blip r:embed="rId6"/>
          <a:stretch>
            <a:fillRect/>
          </a:stretch>
        </p:blipFill>
        <p:spPr>
          <a:xfrm>
            <a:off x="6803414" y="3499794"/>
            <a:ext cx="3053339" cy="3053339"/>
          </a:xfrm>
          <a:prstGeom prst="rect">
            <a:avLst/>
          </a:prstGeom>
        </p:spPr>
      </p:pic>
      <p:sp>
        <p:nvSpPr>
          <p:cNvPr id="13" name="TextBox 12">
            <a:extLst>
              <a:ext uri="{FF2B5EF4-FFF2-40B4-BE49-F238E27FC236}">
                <a16:creationId xmlns:a16="http://schemas.microsoft.com/office/drawing/2014/main" id="{0AE518C9-A7F0-4676-8A4A-46AAE6911449}"/>
              </a:ext>
            </a:extLst>
          </p:cNvPr>
          <p:cNvSpPr txBox="1"/>
          <p:nvPr/>
        </p:nvSpPr>
        <p:spPr>
          <a:xfrm>
            <a:off x="9547412" y="4252863"/>
            <a:ext cx="2877670" cy="369332"/>
          </a:xfrm>
          <a:prstGeom prst="rect">
            <a:avLst/>
          </a:prstGeom>
          <a:noFill/>
        </p:spPr>
        <p:txBody>
          <a:bodyPr wrap="square" rtlCol="0">
            <a:spAutoFit/>
          </a:bodyPr>
          <a:lstStyle/>
          <a:p>
            <a:pPr algn="ctr"/>
            <a:r>
              <a:rPr lang="en-US" dirty="0"/>
              <a:t>Cloth toilet training pants</a:t>
            </a:r>
            <a:endParaRPr lang="en-GB" dirty="0"/>
          </a:p>
        </p:txBody>
      </p:sp>
    </p:spTree>
    <p:extLst>
      <p:ext uri="{BB962C8B-B14F-4D97-AF65-F5344CB8AC3E}">
        <p14:creationId xmlns:p14="http://schemas.microsoft.com/office/powerpoint/2010/main" val="20262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Step 1: Preparation</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796988" y="1825625"/>
            <a:ext cx="8556812" cy="4431740"/>
          </a:xfrm>
        </p:spPr>
        <p:txBody>
          <a:bodyPr>
            <a:normAutofit fontScale="25000" lnSpcReduction="20000"/>
          </a:bodyPr>
          <a:lstStyle/>
          <a:p>
            <a:pPr marL="0" indent="0" algn="l">
              <a:buNone/>
            </a:pPr>
            <a:r>
              <a:rPr lang="en-US" sz="6000" b="0" i="0" dirty="0">
                <a:solidFill>
                  <a:srgbClr val="373737"/>
                </a:solidFill>
                <a:effectLst/>
              </a:rPr>
              <a:t>Here's how to help your child gain body awareness and prepare them for potty training:</a:t>
            </a:r>
          </a:p>
          <a:p>
            <a:pPr algn="l">
              <a:buFont typeface="Wingdings" panose="05000000000000000000" pitchFamily="2" charset="2"/>
              <a:buChar char="Ø"/>
            </a:pPr>
            <a:r>
              <a:rPr lang="en-US" sz="6000" b="0" i="0" dirty="0">
                <a:solidFill>
                  <a:srgbClr val="373737"/>
                </a:solidFill>
                <a:effectLst/>
              </a:rPr>
              <a:t>Check that they are passing some soft poo every day and there’s no underlying constipation. If you think your child might be constipated, it's important to sort this out before you stop using nappies. </a:t>
            </a:r>
          </a:p>
          <a:p>
            <a:pPr algn="l">
              <a:buFont typeface="Wingdings" panose="05000000000000000000" pitchFamily="2" charset="2"/>
              <a:buChar char="Ø"/>
            </a:pPr>
            <a:r>
              <a:rPr lang="en-US" sz="6000" b="0" i="0" dirty="0">
                <a:solidFill>
                  <a:srgbClr val="373737"/>
                </a:solidFill>
                <a:effectLst/>
              </a:rPr>
              <a:t>Make sure they are having plenty of water-based drinks on top of any milk. Keeping their bladder and bowel healthy and working properly will help with potty training.</a:t>
            </a:r>
          </a:p>
          <a:p>
            <a:pPr algn="l">
              <a:buFont typeface="Wingdings" panose="05000000000000000000" pitchFamily="2" charset="2"/>
              <a:buChar char="Ø"/>
            </a:pPr>
            <a:r>
              <a:rPr lang="en-US" sz="6000" b="0" i="0" dirty="0">
                <a:solidFill>
                  <a:srgbClr val="373737"/>
                </a:solidFill>
                <a:effectLst/>
              </a:rPr>
              <a:t>Try to change nappies or pull-ups as soon as they are wet or soiled. This teaches your baby that it is normal to be clean and dry.</a:t>
            </a:r>
          </a:p>
          <a:p>
            <a:pPr algn="l">
              <a:buFont typeface="Wingdings" panose="05000000000000000000" pitchFamily="2" charset="2"/>
              <a:buChar char="Ø"/>
            </a:pPr>
            <a:r>
              <a:rPr lang="en-US" sz="6000" b="0" i="0" dirty="0">
                <a:solidFill>
                  <a:srgbClr val="373737"/>
                </a:solidFill>
                <a:effectLst/>
              </a:rPr>
              <a:t>Once they can stand, do nappy or pull-up changes standing up and involve them in cleaning up and flushing poo down the toilet. Talk to them whilst you're doing it so they begin to understand where wee and poo goes and the language we use for the toilet and how our body feels.</a:t>
            </a:r>
          </a:p>
          <a:p>
            <a:pPr algn="l">
              <a:buFont typeface="Wingdings" panose="05000000000000000000" pitchFamily="2" charset="2"/>
              <a:buChar char="Ø"/>
            </a:pPr>
            <a:r>
              <a:rPr lang="en-US" sz="6000" b="0" i="0" dirty="0">
                <a:solidFill>
                  <a:srgbClr val="373737"/>
                </a:solidFill>
                <a:effectLst/>
              </a:rPr>
              <a:t>Regular, short periods without wearing a nappy or pull-up can help prepare your child for how it will feel when they stop using them completely. Let your child have some nappy of time for up to 30 minutes after they've done a wee or poo. This will help them get used to not wearing it, without having an accident.</a:t>
            </a:r>
          </a:p>
          <a:p>
            <a:pPr marL="0" indent="0" algn="l">
              <a:buNone/>
            </a:pPr>
            <a:endParaRPr lang="en-US" b="0" i="0" dirty="0">
              <a:solidFill>
                <a:srgbClr val="373737"/>
              </a:solidFill>
              <a:effectLst/>
              <a:latin typeface="Nunito" pitchFamily="2" charset="0"/>
            </a:endParaRPr>
          </a:p>
        </p:txBody>
      </p:sp>
    </p:spTree>
    <p:extLst>
      <p:ext uri="{BB962C8B-B14F-4D97-AF65-F5344CB8AC3E}">
        <p14:creationId xmlns:p14="http://schemas.microsoft.com/office/powerpoint/2010/main" val="193115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Step 2: Practise</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895600" y="1825625"/>
            <a:ext cx="8458200" cy="4377951"/>
          </a:xfrm>
        </p:spPr>
        <p:txBody>
          <a:bodyPr>
            <a:normAutofit fontScale="32500" lnSpcReduction="20000"/>
          </a:bodyPr>
          <a:lstStyle/>
          <a:p>
            <a:pPr marL="0" indent="0" algn="l">
              <a:buNone/>
            </a:pPr>
            <a:r>
              <a:rPr lang="en-US" sz="4400" b="0" i="0" dirty="0">
                <a:solidFill>
                  <a:srgbClr val="373737"/>
                </a:solidFill>
                <a:effectLst/>
              </a:rPr>
              <a:t>From the time your child can safely sit up by themselves, they can start sitting on a potty with your help.</a:t>
            </a:r>
          </a:p>
          <a:p>
            <a:pPr marL="0" indent="0" algn="l">
              <a:buNone/>
            </a:pPr>
            <a:r>
              <a:rPr lang="en-US" sz="4400" b="0" i="0" dirty="0">
                <a:solidFill>
                  <a:srgbClr val="373737"/>
                </a:solidFill>
                <a:effectLst/>
              </a:rPr>
              <a:t>Good times to try a potty sit include:</a:t>
            </a:r>
          </a:p>
          <a:p>
            <a:pPr algn="l">
              <a:buFont typeface="Wingdings" panose="05000000000000000000" pitchFamily="2" charset="2"/>
              <a:buChar char="Ø"/>
            </a:pPr>
            <a:r>
              <a:rPr lang="en-US" sz="4400" b="0" i="0" dirty="0">
                <a:solidFill>
                  <a:srgbClr val="373737"/>
                </a:solidFill>
                <a:effectLst/>
              </a:rPr>
              <a:t>Shortly after they wake up</a:t>
            </a:r>
          </a:p>
          <a:p>
            <a:pPr algn="l">
              <a:buFont typeface="Wingdings" panose="05000000000000000000" pitchFamily="2" charset="2"/>
              <a:buChar char="Ø"/>
            </a:pPr>
            <a:r>
              <a:rPr lang="en-US" sz="4400" b="0" i="0" dirty="0">
                <a:solidFill>
                  <a:srgbClr val="373737"/>
                </a:solidFill>
                <a:effectLst/>
              </a:rPr>
              <a:t>After mealtimes</a:t>
            </a:r>
          </a:p>
          <a:p>
            <a:pPr algn="l">
              <a:buFont typeface="Wingdings" panose="05000000000000000000" pitchFamily="2" charset="2"/>
              <a:buChar char="Ø"/>
            </a:pPr>
            <a:r>
              <a:rPr lang="en-US" sz="4400" b="0" i="0" dirty="0">
                <a:solidFill>
                  <a:srgbClr val="373737"/>
                </a:solidFill>
                <a:effectLst/>
              </a:rPr>
              <a:t>Anytime you know your child needs to go (if you see them straining for a poo for example).</a:t>
            </a:r>
          </a:p>
          <a:p>
            <a:pPr marL="0" indent="0" algn="l">
              <a:buNone/>
            </a:pPr>
            <a:r>
              <a:rPr lang="en-US" sz="4400" b="0" i="0" dirty="0">
                <a:solidFill>
                  <a:srgbClr val="373737"/>
                </a:solidFill>
                <a:effectLst/>
              </a:rPr>
              <a:t>Once you've helped to grow your child's body awareness and they begin to develop confidence in what they've learnt, you can then start to build in and give opportunities to practice some more advanced skills. These include:</a:t>
            </a:r>
          </a:p>
          <a:p>
            <a:pPr>
              <a:buFont typeface="Wingdings" panose="05000000000000000000" pitchFamily="2" charset="2"/>
              <a:buChar char="Ø"/>
            </a:pPr>
            <a:r>
              <a:rPr lang="en-US" sz="4400" b="0" i="0" dirty="0">
                <a:solidFill>
                  <a:srgbClr val="373737"/>
                </a:solidFill>
                <a:effectLst/>
              </a:rPr>
              <a:t>Words or signs that they can learn to help communicate their needs to you</a:t>
            </a:r>
          </a:p>
          <a:p>
            <a:pPr>
              <a:buFont typeface="Wingdings" panose="05000000000000000000" pitchFamily="2" charset="2"/>
              <a:buChar char="Ø"/>
            </a:pPr>
            <a:r>
              <a:rPr lang="en-US" sz="4400" b="0" i="0" dirty="0">
                <a:solidFill>
                  <a:srgbClr val="373737"/>
                </a:solidFill>
                <a:effectLst/>
              </a:rPr>
              <a:t>How to push their pants down and pull them up again afterwards</a:t>
            </a:r>
          </a:p>
          <a:p>
            <a:pPr>
              <a:buFont typeface="Wingdings" panose="05000000000000000000" pitchFamily="2" charset="2"/>
              <a:buChar char="Ø"/>
            </a:pPr>
            <a:r>
              <a:rPr lang="en-US" sz="4400" b="0" i="0" dirty="0">
                <a:solidFill>
                  <a:srgbClr val="373737"/>
                </a:solidFill>
                <a:effectLst/>
              </a:rPr>
              <a:t>Good personal hygiene: the correct way to use toilet paper for wiping, handwashing and drying</a:t>
            </a:r>
          </a:p>
          <a:p>
            <a:pPr marL="0" indent="0" algn="l">
              <a:buNone/>
            </a:pPr>
            <a:r>
              <a:rPr lang="en-US" sz="4400" b="0" i="0" dirty="0">
                <a:solidFill>
                  <a:srgbClr val="373737"/>
                </a:solidFill>
                <a:effectLst/>
              </a:rPr>
              <a:t>Don't forget at this practice stage they can still wear a nappy, but it will boost their capabilities and awareness if they have some nappy free time and potty sits.</a:t>
            </a:r>
          </a:p>
          <a:p>
            <a:pPr marL="0" indent="0" algn="l">
              <a:buNone/>
            </a:pPr>
            <a:r>
              <a:rPr lang="en-US" sz="4400" b="0" i="0" dirty="0">
                <a:solidFill>
                  <a:srgbClr val="373737"/>
                </a:solidFill>
                <a:effectLst/>
              </a:rPr>
              <a:t>Dress them in loose fitting trousers during these periods rather than pants as they may confuse this with wearing a nappy.</a:t>
            </a:r>
          </a:p>
          <a:p>
            <a:pPr marL="0" indent="0" algn="l">
              <a:buNone/>
            </a:pPr>
            <a:endParaRPr lang="en-US" b="0" i="0" dirty="0">
              <a:solidFill>
                <a:srgbClr val="373737"/>
              </a:solidFill>
              <a:effectLst/>
              <a:latin typeface="Nunito" pitchFamily="2" charset="0"/>
            </a:endParaRPr>
          </a:p>
        </p:txBody>
      </p:sp>
    </p:spTree>
    <p:extLst>
      <p:ext uri="{BB962C8B-B14F-4D97-AF65-F5344CB8AC3E}">
        <p14:creationId xmlns:p14="http://schemas.microsoft.com/office/powerpoint/2010/main" val="79907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Why is feeling comfortable on the toilet important?</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680446" y="1825625"/>
            <a:ext cx="8673353" cy="4225551"/>
          </a:xfrm>
        </p:spPr>
        <p:txBody>
          <a:bodyPr>
            <a:normAutofit fontScale="47500" lnSpcReduction="20000"/>
          </a:bodyPr>
          <a:lstStyle/>
          <a:p>
            <a:pPr algn="l">
              <a:buFont typeface="Wingdings" panose="05000000000000000000" pitchFamily="2" charset="2"/>
              <a:buChar char="Ø"/>
            </a:pPr>
            <a:r>
              <a:rPr lang="en-US" sz="3200" b="0" i="0" dirty="0">
                <a:solidFill>
                  <a:srgbClr val="373737"/>
                </a:solidFill>
                <a:effectLst/>
              </a:rPr>
              <a:t>Teaching your child how to use a potty and feel comfortable around wee and poo gives them a gentle journey towards being independent from nappies. It also helps avoid many common potty training problems in the future.</a:t>
            </a:r>
          </a:p>
          <a:p>
            <a:pPr algn="l">
              <a:buFont typeface="Wingdings" panose="05000000000000000000" pitchFamily="2" charset="2"/>
              <a:buChar char="Ø"/>
            </a:pPr>
            <a:r>
              <a:rPr lang="en-US" sz="3200" b="0" i="0" dirty="0">
                <a:solidFill>
                  <a:srgbClr val="373737"/>
                </a:solidFill>
                <a:effectLst/>
              </a:rPr>
              <a:t>Talking about wee and poo when you change them and letting them see you use the toilet gives your child the message that it's a normal part of life and nothing to be afraid of.</a:t>
            </a:r>
          </a:p>
          <a:p>
            <a:pPr algn="l">
              <a:buFont typeface="Wingdings" panose="05000000000000000000" pitchFamily="2" charset="2"/>
              <a:buChar char="Ø"/>
            </a:pPr>
            <a:r>
              <a:rPr lang="en-US" sz="3200" b="0" i="0" dirty="0">
                <a:solidFill>
                  <a:srgbClr val="373737"/>
                </a:solidFill>
                <a:effectLst/>
              </a:rPr>
              <a:t>Make sure you always use positive language about the wee and poo your child passes – don’t describe poo as ‘smelly’ or ‘stinky’.</a:t>
            </a:r>
          </a:p>
          <a:p>
            <a:pPr algn="l">
              <a:buFont typeface="Wingdings" panose="05000000000000000000" pitchFamily="2" charset="2"/>
              <a:buChar char="Ø"/>
            </a:pPr>
            <a:r>
              <a:rPr lang="en-US" sz="3200" b="0" i="0" dirty="0">
                <a:solidFill>
                  <a:srgbClr val="373737"/>
                </a:solidFill>
                <a:effectLst/>
              </a:rPr>
              <a:t>There may be times when it is more difficult for you to help your child use a potty or the toilet, for example if they are unwell or if they refuse to cooperate.</a:t>
            </a:r>
          </a:p>
          <a:p>
            <a:pPr algn="l">
              <a:buFont typeface="Wingdings" panose="05000000000000000000" pitchFamily="2" charset="2"/>
              <a:buChar char="Ø"/>
            </a:pPr>
            <a:r>
              <a:rPr lang="en-US" sz="3200" b="0" i="0" dirty="0">
                <a:solidFill>
                  <a:srgbClr val="373737"/>
                </a:solidFill>
                <a:effectLst/>
              </a:rPr>
              <a:t>Try to stay calm and not put pressure on yourself or your child. It's fine to only do what feels manageable for you both - it's all part of their learning process. You don’t need to abandon potty practice, just pause until your child is feeling better or more willing.</a:t>
            </a:r>
          </a:p>
          <a:p>
            <a:pPr algn="l">
              <a:buFont typeface="Wingdings" panose="05000000000000000000" pitchFamily="2" charset="2"/>
              <a:buChar char="Ø"/>
            </a:pPr>
            <a:r>
              <a:rPr lang="en-US" sz="3200" b="0" i="0" dirty="0">
                <a:solidFill>
                  <a:srgbClr val="373737"/>
                </a:solidFill>
                <a:effectLst/>
              </a:rPr>
              <a:t>Keep the potty around, and talk about wee and poo when you're changing nappies.</a:t>
            </a:r>
          </a:p>
          <a:p>
            <a:pPr marL="0" indent="0" algn="l">
              <a:buNone/>
            </a:pPr>
            <a:endParaRPr lang="en-US" b="0" i="0" dirty="0">
              <a:solidFill>
                <a:srgbClr val="373737"/>
              </a:solidFill>
              <a:effectLst/>
              <a:latin typeface="Nunito" pitchFamily="2" charset="0"/>
            </a:endParaRPr>
          </a:p>
        </p:txBody>
      </p:sp>
    </p:spTree>
    <p:extLst>
      <p:ext uri="{BB962C8B-B14F-4D97-AF65-F5344CB8AC3E}">
        <p14:creationId xmlns:p14="http://schemas.microsoft.com/office/powerpoint/2010/main" val="213030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Helping your child learn through play</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796988" y="1825625"/>
            <a:ext cx="8556812" cy="4225551"/>
          </a:xfrm>
        </p:spPr>
        <p:txBody>
          <a:bodyPr>
            <a:normAutofit fontScale="70000" lnSpcReduction="20000"/>
          </a:bodyPr>
          <a:lstStyle/>
          <a:p>
            <a:pPr marL="0" indent="0" algn="l">
              <a:buNone/>
            </a:pPr>
            <a:r>
              <a:rPr lang="en-US" sz="3200" b="0" i="0" dirty="0">
                <a:solidFill>
                  <a:srgbClr val="373737"/>
                </a:solidFill>
                <a:effectLst/>
              </a:rPr>
              <a:t>Using play can help teach your child what you expect as well as motivate them. You can use stories, characters and toys to explain to your child what they need to do and teach them how to do it.</a:t>
            </a:r>
          </a:p>
          <a:p>
            <a:pPr algn="l"/>
            <a:endParaRPr lang="en-US" sz="3200" b="0" i="0" dirty="0">
              <a:solidFill>
                <a:srgbClr val="373737"/>
              </a:solidFill>
              <a:effectLst/>
            </a:endParaRPr>
          </a:p>
          <a:p>
            <a:pPr marL="0" indent="0" algn="l">
              <a:buNone/>
            </a:pPr>
            <a:r>
              <a:rPr lang="en-US" sz="3200" b="0" i="0" dirty="0">
                <a:solidFill>
                  <a:srgbClr val="373737"/>
                </a:solidFill>
                <a:effectLst/>
              </a:rPr>
              <a:t>For example:</a:t>
            </a:r>
          </a:p>
          <a:p>
            <a:pPr algn="l">
              <a:buFont typeface="Wingdings" panose="05000000000000000000" pitchFamily="2" charset="2"/>
              <a:buChar char="Ø"/>
            </a:pPr>
            <a:r>
              <a:rPr lang="en-US" sz="3200" b="0" i="0" dirty="0">
                <a:solidFill>
                  <a:srgbClr val="373737"/>
                </a:solidFill>
                <a:effectLst/>
              </a:rPr>
              <a:t>Have a favourite doll or toy pretend to use the potty</a:t>
            </a:r>
          </a:p>
          <a:p>
            <a:pPr algn="l">
              <a:buFont typeface="Wingdings" panose="05000000000000000000" pitchFamily="2" charset="2"/>
              <a:buChar char="Ø"/>
            </a:pPr>
            <a:r>
              <a:rPr lang="en-US" sz="3200" b="0" i="0" dirty="0">
                <a:solidFill>
                  <a:srgbClr val="373737"/>
                </a:solidFill>
                <a:effectLst/>
              </a:rPr>
              <a:t>Use books and pictures to show how things work</a:t>
            </a:r>
          </a:p>
          <a:p>
            <a:pPr algn="l">
              <a:buFont typeface="Wingdings" panose="05000000000000000000" pitchFamily="2" charset="2"/>
              <a:buChar char="Ø"/>
            </a:pPr>
            <a:r>
              <a:rPr lang="en-US" sz="3200" b="0" i="0" dirty="0">
                <a:solidFill>
                  <a:srgbClr val="373737"/>
                </a:solidFill>
                <a:effectLst/>
              </a:rPr>
              <a:t>Help your child add some stickers to their potty to make it their own</a:t>
            </a:r>
          </a:p>
          <a:p>
            <a:pPr algn="l">
              <a:buFont typeface="Wingdings" panose="05000000000000000000" pitchFamily="2" charset="2"/>
              <a:buChar char="Ø"/>
            </a:pPr>
            <a:r>
              <a:rPr lang="en-US" sz="3200" b="0" i="0" dirty="0">
                <a:solidFill>
                  <a:srgbClr val="373737"/>
                </a:solidFill>
                <a:effectLst/>
              </a:rPr>
              <a:t>Set aside some toys or books that they only look at when on the potty or toilet</a:t>
            </a:r>
            <a:endParaRPr lang="en-US" b="0" i="0" dirty="0">
              <a:solidFill>
                <a:srgbClr val="373737"/>
              </a:solidFill>
              <a:effectLst/>
            </a:endParaRPr>
          </a:p>
        </p:txBody>
      </p:sp>
    </p:spTree>
    <p:extLst>
      <p:ext uri="{BB962C8B-B14F-4D97-AF65-F5344CB8AC3E}">
        <p14:creationId xmlns:p14="http://schemas.microsoft.com/office/powerpoint/2010/main" val="138607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Stage 3: Stopping using nappies</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689412" y="1825625"/>
            <a:ext cx="8664388" cy="4225551"/>
          </a:xfrm>
        </p:spPr>
        <p:txBody>
          <a:bodyPr>
            <a:normAutofit fontScale="40000" lnSpcReduction="20000"/>
          </a:bodyPr>
          <a:lstStyle/>
          <a:p>
            <a:pPr marL="0" indent="0" algn="l">
              <a:buNone/>
            </a:pPr>
            <a:r>
              <a:rPr lang="en-US" sz="3200" b="0" i="0" dirty="0">
                <a:solidFill>
                  <a:srgbClr val="373737"/>
                </a:solidFill>
                <a:effectLst/>
              </a:rPr>
              <a:t>Whatever stage your child is on their potty learning journey, stopping using nappies is a big change for them.</a:t>
            </a:r>
          </a:p>
          <a:p>
            <a:pPr marL="0" indent="0" algn="l">
              <a:buNone/>
            </a:pPr>
            <a:endParaRPr lang="en-US" sz="3200" b="0" i="0" dirty="0">
              <a:solidFill>
                <a:srgbClr val="373737"/>
              </a:solidFill>
              <a:effectLst/>
            </a:endParaRPr>
          </a:p>
          <a:p>
            <a:pPr marL="0" indent="0" algn="l">
              <a:buNone/>
            </a:pPr>
            <a:r>
              <a:rPr lang="en-US" sz="3200" b="0" i="0" dirty="0">
                <a:solidFill>
                  <a:srgbClr val="373737"/>
                </a:solidFill>
                <a:effectLst/>
              </a:rPr>
              <a:t>Here are some tips to help make this stage easier for you both:</a:t>
            </a:r>
          </a:p>
          <a:p>
            <a:pPr algn="l">
              <a:buFont typeface="Wingdings" panose="05000000000000000000" pitchFamily="2" charset="2"/>
              <a:buChar char="Ø"/>
            </a:pPr>
            <a:r>
              <a:rPr lang="en-US" sz="3200" b="0" i="0" dirty="0">
                <a:solidFill>
                  <a:srgbClr val="373737"/>
                </a:solidFill>
                <a:effectLst/>
              </a:rPr>
              <a:t>Make sure it’s a good time for you as well as your child. It’s best to avoid doing it at a time when there are any big changes or disruptions to your child’s or family’s routine.</a:t>
            </a:r>
          </a:p>
          <a:p>
            <a:pPr algn="l">
              <a:buFont typeface="Wingdings" panose="05000000000000000000" pitchFamily="2" charset="2"/>
              <a:buChar char="Ø"/>
            </a:pPr>
            <a:r>
              <a:rPr lang="en-US" sz="3200" b="0" i="0" dirty="0">
                <a:solidFill>
                  <a:srgbClr val="373737"/>
                </a:solidFill>
                <a:effectLst/>
              </a:rPr>
              <a:t>When you are ready, tell your child it is time to stop using nappies. You may like to help your child to say goodbye to their nappies and explain that from now on, they will do all their wee and poo in the potty or toilet.</a:t>
            </a:r>
          </a:p>
          <a:p>
            <a:pPr algn="l">
              <a:buFont typeface="Wingdings" panose="05000000000000000000" pitchFamily="2" charset="2"/>
              <a:buChar char="Ø"/>
            </a:pPr>
            <a:r>
              <a:rPr lang="en-US" sz="3200" b="0" i="0" dirty="0">
                <a:solidFill>
                  <a:srgbClr val="373737"/>
                </a:solidFill>
                <a:effectLst/>
              </a:rPr>
              <a:t>Make sure your child is drinking enough during the day. Aim for 6-8 drinks a day. Water is the best drink but milk in moderation and well-diluted squash is OK too.</a:t>
            </a:r>
          </a:p>
          <a:p>
            <a:pPr algn="l">
              <a:buFont typeface="Wingdings" panose="05000000000000000000" pitchFamily="2" charset="2"/>
              <a:buChar char="Ø"/>
            </a:pPr>
            <a:r>
              <a:rPr lang="en-US" sz="3200" b="0" i="0" dirty="0">
                <a:solidFill>
                  <a:srgbClr val="373737"/>
                </a:solidFill>
                <a:effectLst/>
              </a:rPr>
              <a:t>Dress your child in clothes that are easy for them to get on and off, so they can take the lead with using the potty. Some children learn best when they can be at home and naked from the waist down. Other children learn best when they are wearing loose-fitting trousers without pants.</a:t>
            </a:r>
          </a:p>
          <a:p>
            <a:pPr algn="l">
              <a:buFont typeface="Wingdings" panose="05000000000000000000" pitchFamily="2" charset="2"/>
              <a:buChar char="Ø"/>
            </a:pPr>
            <a:r>
              <a:rPr lang="en-US" sz="3200" b="0" i="0" dirty="0">
                <a:solidFill>
                  <a:srgbClr val="373737"/>
                </a:solidFill>
                <a:effectLst/>
              </a:rPr>
              <a:t>If you have a boy, encourage him to sit down on the potty for both wees and poos especially in the beginning. We empty our bladder better sitting down and it helps to prevent constipation.</a:t>
            </a:r>
            <a:endParaRPr lang="en-US" b="0" i="0" dirty="0">
              <a:solidFill>
                <a:srgbClr val="373737"/>
              </a:solidFill>
              <a:effectLst/>
            </a:endParaRPr>
          </a:p>
        </p:txBody>
      </p:sp>
    </p:spTree>
    <p:extLst>
      <p:ext uri="{BB962C8B-B14F-4D97-AF65-F5344CB8AC3E}">
        <p14:creationId xmlns:p14="http://schemas.microsoft.com/office/powerpoint/2010/main" val="310869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Signs your child may need the toilet</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734234" y="1825625"/>
            <a:ext cx="8619565" cy="4225551"/>
          </a:xfrm>
        </p:spPr>
        <p:txBody>
          <a:bodyPr>
            <a:normAutofit fontScale="77500" lnSpcReduction="20000"/>
          </a:bodyPr>
          <a:lstStyle/>
          <a:p>
            <a:pPr algn="l">
              <a:buFont typeface="Wingdings" panose="05000000000000000000" pitchFamily="2" charset="2"/>
              <a:buChar char="Ø"/>
            </a:pPr>
            <a:r>
              <a:rPr lang="en-US" sz="3200" b="0" i="0" dirty="0">
                <a:solidFill>
                  <a:srgbClr val="373737"/>
                </a:solidFill>
                <a:effectLst/>
              </a:rPr>
              <a:t>They may tell you</a:t>
            </a:r>
          </a:p>
          <a:p>
            <a:pPr algn="l">
              <a:buFont typeface="Wingdings" panose="05000000000000000000" pitchFamily="2" charset="2"/>
              <a:buChar char="Ø"/>
            </a:pPr>
            <a:r>
              <a:rPr lang="en-US" sz="3200" b="0" i="0" dirty="0">
                <a:solidFill>
                  <a:srgbClr val="373737"/>
                </a:solidFill>
                <a:effectLst/>
              </a:rPr>
              <a:t>They may fidget, go quiet or hide</a:t>
            </a:r>
          </a:p>
          <a:p>
            <a:pPr algn="l">
              <a:buFont typeface="Wingdings" panose="05000000000000000000" pitchFamily="2" charset="2"/>
              <a:buChar char="Ø"/>
            </a:pPr>
            <a:r>
              <a:rPr lang="en-US" sz="3200" b="0" i="0" dirty="0">
                <a:solidFill>
                  <a:srgbClr val="373737"/>
                </a:solidFill>
                <a:effectLst/>
              </a:rPr>
              <a:t>They may crouch down and start to strain (for a poo)</a:t>
            </a:r>
          </a:p>
          <a:p>
            <a:pPr marL="0" indent="0" algn="l">
              <a:buNone/>
            </a:pPr>
            <a:endParaRPr lang="en-US" sz="3200" b="0" i="0" dirty="0">
              <a:solidFill>
                <a:srgbClr val="373737"/>
              </a:solidFill>
              <a:effectLst/>
            </a:endParaRPr>
          </a:p>
          <a:p>
            <a:pPr marL="0" indent="0" algn="l">
              <a:buNone/>
            </a:pPr>
            <a:r>
              <a:rPr lang="en-US" sz="3200" b="0" i="0" dirty="0">
                <a:solidFill>
                  <a:srgbClr val="373737"/>
                </a:solidFill>
                <a:effectLst/>
              </a:rPr>
              <a:t>If you see any of these signs or you know your child needs to do a wee or poo, gently direct them to use the potty.  This will increase their chance of success whilst they are still learning how to respond to their body’s wee and poo signals. Doing this helps your child to understand what is expected of them.</a:t>
            </a:r>
            <a:endParaRPr lang="en-US" b="0" i="0" dirty="0">
              <a:solidFill>
                <a:srgbClr val="373737"/>
              </a:solidFill>
              <a:effectLst/>
            </a:endParaRPr>
          </a:p>
        </p:txBody>
      </p:sp>
    </p:spTree>
    <p:extLst>
      <p:ext uri="{BB962C8B-B14F-4D97-AF65-F5344CB8AC3E}">
        <p14:creationId xmlns:p14="http://schemas.microsoft.com/office/powerpoint/2010/main" val="226890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Nap times</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592924" y="1825625"/>
            <a:ext cx="8760875" cy="4225551"/>
          </a:xfrm>
        </p:spPr>
        <p:txBody>
          <a:bodyPr>
            <a:normAutofit fontScale="55000" lnSpcReduction="20000"/>
          </a:bodyPr>
          <a:lstStyle/>
          <a:p>
            <a:pPr marL="0" indent="0" algn="l">
              <a:buNone/>
            </a:pPr>
            <a:r>
              <a:rPr lang="en-US" sz="3200" b="0" i="0" dirty="0">
                <a:solidFill>
                  <a:srgbClr val="373737"/>
                </a:solidFill>
                <a:effectLst/>
              </a:rPr>
              <a:t>Once your child has stopped using nappies in the daytime, it’s time to think about nap times.</a:t>
            </a:r>
          </a:p>
          <a:p>
            <a:pPr marL="0" indent="0" algn="l">
              <a:buNone/>
            </a:pPr>
            <a:r>
              <a:rPr lang="en-US" sz="3200" b="0" i="0" dirty="0">
                <a:solidFill>
                  <a:srgbClr val="373737"/>
                </a:solidFill>
                <a:effectLst/>
              </a:rPr>
              <a:t>Learning to sleep without a nappy on at naptime and use the potty when they wake up, will help prepare your child for being dry at night.</a:t>
            </a:r>
          </a:p>
          <a:p>
            <a:pPr algn="l">
              <a:buFont typeface="Wingdings" panose="05000000000000000000" pitchFamily="2" charset="2"/>
              <a:buChar char="Ø"/>
            </a:pPr>
            <a:endParaRPr lang="en-US" sz="3200" b="0" i="0" dirty="0">
              <a:solidFill>
                <a:srgbClr val="373737"/>
              </a:solidFill>
              <a:effectLst/>
            </a:endParaRPr>
          </a:p>
          <a:p>
            <a:pPr marL="0" indent="0" algn="l">
              <a:buNone/>
            </a:pPr>
            <a:r>
              <a:rPr lang="en-US" sz="3200" b="0" i="0" dirty="0">
                <a:solidFill>
                  <a:srgbClr val="373737"/>
                </a:solidFill>
                <a:effectLst/>
              </a:rPr>
              <a:t>Tips for managing nappy-free nap times:</a:t>
            </a:r>
          </a:p>
          <a:p>
            <a:pPr algn="l">
              <a:buFont typeface="Wingdings" panose="05000000000000000000" pitchFamily="2" charset="2"/>
              <a:buChar char="Ø"/>
            </a:pPr>
            <a:r>
              <a:rPr lang="en-US" sz="3200" b="0" i="0" dirty="0">
                <a:solidFill>
                  <a:srgbClr val="373737"/>
                </a:solidFill>
                <a:effectLst/>
              </a:rPr>
              <a:t>Just before nap time, help your child use the potty or toilet, so they are more likely to stay dry.</a:t>
            </a:r>
          </a:p>
          <a:p>
            <a:pPr algn="l">
              <a:buFont typeface="Wingdings" panose="05000000000000000000" pitchFamily="2" charset="2"/>
              <a:buChar char="Ø"/>
            </a:pPr>
            <a:r>
              <a:rPr lang="en-US" sz="3200" b="0" i="0" dirty="0">
                <a:solidFill>
                  <a:srgbClr val="373737"/>
                </a:solidFill>
                <a:effectLst/>
              </a:rPr>
              <a:t>When you notice the nappy is staying dry at least some of the time, stop using a nappy at nap time.</a:t>
            </a:r>
          </a:p>
          <a:p>
            <a:pPr algn="l">
              <a:buFont typeface="Wingdings" panose="05000000000000000000" pitchFamily="2" charset="2"/>
              <a:buChar char="Ø"/>
            </a:pPr>
            <a:r>
              <a:rPr lang="en-US" sz="3200" b="0" i="0" dirty="0">
                <a:solidFill>
                  <a:srgbClr val="373737"/>
                </a:solidFill>
                <a:effectLst/>
              </a:rPr>
              <a:t>Accidents are common during the first few months. Use a waterproof sheet or similar underneath your child, to protect their sleep area.</a:t>
            </a:r>
          </a:p>
          <a:p>
            <a:pPr algn="l">
              <a:buFont typeface="Wingdings" panose="05000000000000000000" pitchFamily="2" charset="2"/>
              <a:buChar char="Ø"/>
            </a:pPr>
            <a:r>
              <a:rPr lang="en-US" sz="3200" b="0" i="0" dirty="0">
                <a:solidFill>
                  <a:srgbClr val="373737"/>
                </a:solidFill>
                <a:effectLst/>
              </a:rPr>
              <a:t>Lots of children need to use the potty when they wake so help them to do this</a:t>
            </a:r>
            <a:r>
              <a:rPr lang="en-US" sz="3200" b="0" i="0" dirty="0">
                <a:solidFill>
                  <a:srgbClr val="373737"/>
                </a:solidFill>
                <a:effectLst/>
                <a:latin typeface="Nunito" pitchFamily="2" charset="0"/>
              </a:rPr>
              <a:t>.</a:t>
            </a:r>
            <a:endParaRPr lang="en-US" b="0" i="0" dirty="0">
              <a:solidFill>
                <a:srgbClr val="373737"/>
              </a:solidFill>
              <a:effectLst/>
              <a:latin typeface="Nunito" pitchFamily="2" charset="0"/>
            </a:endParaRPr>
          </a:p>
        </p:txBody>
      </p:sp>
    </p:spTree>
    <p:extLst>
      <p:ext uri="{BB962C8B-B14F-4D97-AF65-F5344CB8AC3E}">
        <p14:creationId xmlns:p14="http://schemas.microsoft.com/office/powerpoint/2010/main" val="141653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Using praise and rewards to help motivate your child</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592924" y="1825625"/>
            <a:ext cx="8760875" cy="4225551"/>
          </a:xfrm>
        </p:spPr>
        <p:txBody>
          <a:bodyPr>
            <a:normAutofit fontScale="40000" lnSpcReduction="20000"/>
          </a:bodyPr>
          <a:lstStyle/>
          <a:p>
            <a:pPr marL="0" indent="0" algn="l">
              <a:buNone/>
            </a:pPr>
            <a:r>
              <a:rPr lang="en-US" sz="3200" b="0" i="0" dirty="0">
                <a:solidFill>
                  <a:srgbClr val="373737"/>
                </a:solidFill>
                <a:effectLst/>
              </a:rPr>
              <a:t>Research shows that rewards such as sticker charts may help your child initially, but they can stop working quickly.</a:t>
            </a:r>
          </a:p>
          <a:p>
            <a:pPr marL="0" indent="0" algn="l">
              <a:buNone/>
            </a:pPr>
            <a:r>
              <a:rPr lang="en-US" sz="3200" b="0" i="0" dirty="0">
                <a:solidFill>
                  <a:srgbClr val="373737"/>
                </a:solidFill>
                <a:effectLst/>
              </a:rPr>
              <a:t>For most children, encouraging and supporting them to be as independent as possible is the best way to motivate them.</a:t>
            </a:r>
          </a:p>
          <a:p>
            <a:pPr marL="0" indent="0" algn="l">
              <a:buNone/>
            </a:pPr>
            <a:endParaRPr lang="en-US" sz="3200" b="0" i="0" dirty="0">
              <a:solidFill>
                <a:srgbClr val="373737"/>
              </a:solidFill>
              <a:effectLst/>
            </a:endParaRPr>
          </a:p>
          <a:p>
            <a:pPr marL="0" indent="0" algn="l">
              <a:buNone/>
            </a:pPr>
            <a:r>
              <a:rPr lang="en-US" sz="3200" b="0" i="0" dirty="0">
                <a:solidFill>
                  <a:srgbClr val="373737"/>
                </a:solidFill>
                <a:effectLst/>
              </a:rPr>
              <a:t>Tips for keeping your child motivated:</a:t>
            </a:r>
          </a:p>
          <a:p>
            <a:pPr algn="l">
              <a:buFont typeface="Wingdings" panose="05000000000000000000" pitchFamily="2" charset="2"/>
              <a:buChar char="Ø"/>
            </a:pPr>
            <a:r>
              <a:rPr lang="en-US" sz="3200" b="0" i="0" dirty="0">
                <a:solidFill>
                  <a:srgbClr val="373737"/>
                </a:solidFill>
                <a:effectLst/>
              </a:rPr>
              <a:t>Give your child plenty of encouragement and praise their efforts. When your child uses the potty or manages to stay dry, even if it's just for a short time, tell them how pleased you are.</a:t>
            </a:r>
          </a:p>
          <a:p>
            <a:pPr algn="l">
              <a:buFont typeface="Wingdings" panose="05000000000000000000" pitchFamily="2" charset="2"/>
              <a:buChar char="Ø"/>
            </a:pPr>
            <a:r>
              <a:rPr lang="en-US" sz="3200" b="0" i="0" dirty="0">
                <a:solidFill>
                  <a:srgbClr val="373737"/>
                </a:solidFill>
                <a:effectLst/>
              </a:rPr>
              <a:t>Try to stay calm when accidents happen and do not make a big fuss.</a:t>
            </a:r>
          </a:p>
          <a:p>
            <a:pPr algn="l">
              <a:buFont typeface="Wingdings" panose="05000000000000000000" pitchFamily="2" charset="2"/>
              <a:buChar char="Ø"/>
            </a:pPr>
            <a:r>
              <a:rPr lang="en-US" sz="3200" b="0" i="0" dirty="0">
                <a:solidFill>
                  <a:srgbClr val="373737"/>
                </a:solidFill>
                <a:effectLst/>
              </a:rPr>
              <a:t>Give your child the opportunity to do things for themselves as far as possible. This will help them to feel in control, positive and relaxed about the process.</a:t>
            </a:r>
          </a:p>
          <a:p>
            <a:pPr algn="l">
              <a:buFont typeface="Wingdings" panose="05000000000000000000" pitchFamily="2" charset="2"/>
              <a:buChar char="Ø"/>
            </a:pPr>
            <a:r>
              <a:rPr lang="en-US" sz="3200" b="0" i="0" dirty="0">
                <a:solidFill>
                  <a:srgbClr val="373737"/>
                </a:solidFill>
                <a:effectLst/>
              </a:rPr>
              <a:t>Use favourite toys, books or songs to help them feel comfortable on the potty.</a:t>
            </a:r>
          </a:p>
          <a:p>
            <a:pPr algn="l">
              <a:buFont typeface="Wingdings" panose="05000000000000000000" pitchFamily="2" charset="2"/>
              <a:buChar char="Ø"/>
            </a:pPr>
            <a:r>
              <a:rPr lang="en-US" sz="3200" b="0" i="0" dirty="0">
                <a:solidFill>
                  <a:srgbClr val="373737"/>
                </a:solidFill>
                <a:effectLst/>
              </a:rPr>
              <a:t>Try to avoid prompting or asking your child too often. Instead, wait until you think they need to go and then direct them gently, e.g. “it’s toilet time” or “let’s get that wee/poo in the potty!”</a:t>
            </a:r>
          </a:p>
          <a:p>
            <a:pPr algn="l">
              <a:buFont typeface="Wingdings" panose="05000000000000000000" pitchFamily="2" charset="2"/>
              <a:buChar char="Ø"/>
            </a:pPr>
            <a:r>
              <a:rPr lang="en-US" sz="3200" b="0" i="0" dirty="0">
                <a:solidFill>
                  <a:srgbClr val="373737"/>
                </a:solidFill>
                <a:effectLst/>
              </a:rPr>
              <a:t>Be clear, confident and consistent so your child knows what you are asking them to do.</a:t>
            </a:r>
            <a:endParaRPr lang="en-US" b="0" i="0" dirty="0">
              <a:solidFill>
                <a:srgbClr val="373737"/>
              </a:solidFill>
              <a:effectLst/>
            </a:endParaRPr>
          </a:p>
        </p:txBody>
      </p:sp>
    </p:spTree>
    <p:extLst>
      <p:ext uri="{BB962C8B-B14F-4D97-AF65-F5344CB8AC3E}">
        <p14:creationId xmlns:p14="http://schemas.microsoft.com/office/powerpoint/2010/main" val="4157365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Managing toileting accidents</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592924" y="1825625"/>
            <a:ext cx="8760875" cy="4225551"/>
          </a:xfrm>
        </p:spPr>
        <p:txBody>
          <a:bodyPr>
            <a:normAutofit fontScale="62500" lnSpcReduction="20000"/>
          </a:bodyPr>
          <a:lstStyle/>
          <a:p>
            <a:pPr marL="0" indent="0" algn="l">
              <a:buNone/>
            </a:pPr>
            <a:r>
              <a:rPr lang="en-US" sz="3200" b="0" i="0" dirty="0">
                <a:solidFill>
                  <a:srgbClr val="373737"/>
                </a:solidFill>
                <a:effectLst/>
              </a:rPr>
              <a:t>It is normal to have lots of accidents at the beginning and they are an important part of the learning process. This is a big step for your child, so be patient and encourage them.</a:t>
            </a:r>
          </a:p>
          <a:p>
            <a:pPr marL="0" indent="0" algn="l">
              <a:buNone/>
            </a:pPr>
            <a:endParaRPr lang="en-US" sz="3200" b="0" i="0" dirty="0">
              <a:solidFill>
                <a:srgbClr val="373737"/>
              </a:solidFill>
              <a:effectLst/>
            </a:endParaRPr>
          </a:p>
          <a:p>
            <a:pPr marL="0" indent="0" algn="l">
              <a:buNone/>
            </a:pPr>
            <a:r>
              <a:rPr lang="en-US" sz="3200" b="0" i="0" dirty="0">
                <a:solidFill>
                  <a:srgbClr val="373737"/>
                </a:solidFill>
                <a:effectLst/>
              </a:rPr>
              <a:t>Tips for managing accidents:</a:t>
            </a:r>
          </a:p>
          <a:p>
            <a:pPr algn="l">
              <a:buFont typeface="Wingdings" panose="05000000000000000000" pitchFamily="2" charset="2"/>
              <a:buChar char="Ø"/>
            </a:pPr>
            <a:r>
              <a:rPr lang="en-US" sz="3200" b="0" i="0" dirty="0">
                <a:solidFill>
                  <a:srgbClr val="373737"/>
                </a:solidFill>
                <a:effectLst/>
              </a:rPr>
              <a:t>When your child has an accident, clean it up together and remind them to use the potty next time.</a:t>
            </a:r>
          </a:p>
          <a:p>
            <a:pPr algn="l">
              <a:buFont typeface="Wingdings" panose="05000000000000000000" pitchFamily="2" charset="2"/>
              <a:buChar char="Ø"/>
            </a:pPr>
            <a:r>
              <a:rPr lang="en-US" sz="3200" b="0" i="0" dirty="0">
                <a:solidFill>
                  <a:srgbClr val="373737"/>
                </a:solidFill>
                <a:effectLst/>
              </a:rPr>
              <a:t>Do not shame or punish your child about accidents, as stress and upset can make it harder for you and your child to learn together.</a:t>
            </a:r>
          </a:p>
          <a:p>
            <a:pPr algn="l">
              <a:buFont typeface="Wingdings" panose="05000000000000000000" pitchFamily="2" charset="2"/>
              <a:buChar char="Ø"/>
            </a:pPr>
            <a:r>
              <a:rPr lang="en-US" sz="3200" b="0" i="0" dirty="0">
                <a:solidFill>
                  <a:srgbClr val="373737"/>
                </a:solidFill>
                <a:effectLst/>
              </a:rPr>
              <a:t>It’s important not to pretend an accident hasn’t happened. Help them get clean and dry as soon as possible and involve your child in this process. Gently explain that you want them to use the potty next time.</a:t>
            </a:r>
          </a:p>
        </p:txBody>
      </p:sp>
    </p:spTree>
    <p:extLst>
      <p:ext uri="{BB962C8B-B14F-4D97-AF65-F5344CB8AC3E}">
        <p14:creationId xmlns:p14="http://schemas.microsoft.com/office/powerpoint/2010/main" val="418481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Aim of this session</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p:txBody>
          <a:bodyPr>
            <a:normAutofit fontScale="62500" lnSpcReduction="20000"/>
          </a:bodyPr>
          <a:lstStyle/>
          <a:p>
            <a:pPr marL="0" indent="0">
              <a:buNone/>
            </a:pPr>
            <a:r>
              <a:rPr kumimoji="0" lang="en-US" sz="4000" b="0" i="0" u="none" strike="noStrike" kern="1200" cap="none" spc="0" normalizeH="0" baseline="0" noProof="0" dirty="0">
                <a:ln>
                  <a:noFill/>
                </a:ln>
                <a:solidFill>
                  <a:prstClr val="black"/>
                </a:solidFill>
                <a:effectLst/>
                <a:uLnTx/>
                <a:uFillTx/>
                <a:ea typeface="+mj-ea"/>
                <a:cs typeface="+mj-cs"/>
              </a:rPr>
              <a:t>Learning how to use the potty independently and stopping wearing nappies is a big milestone for your child. There are lots of new and exciting skills for them to learn with your help.</a:t>
            </a:r>
          </a:p>
          <a:p>
            <a:pPr>
              <a:buFont typeface="Wingdings" panose="05000000000000000000" pitchFamily="2" charset="2"/>
              <a:buChar char="Ø"/>
            </a:pPr>
            <a:r>
              <a:rPr lang="en-GB" sz="4000" dirty="0">
                <a:solidFill>
                  <a:prstClr val="black"/>
                </a:solidFill>
                <a:ea typeface="+mj-ea"/>
                <a:cs typeface="+mj-cs"/>
              </a:rPr>
              <a:t>Make you feel more confident toilet training at home.</a:t>
            </a:r>
          </a:p>
          <a:p>
            <a:pPr>
              <a:buFont typeface="Wingdings" panose="05000000000000000000" pitchFamily="2" charset="2"/>
              <a:buChar char="Ø"/>
            </a:pPr>
            <a:r>
              <a:rPr lang="en-GB" sz="4000" dirty="0">
                <a:solidFill>
                  <a:prstClr val="black"/>
                </a:solidFill>
                <a:ea typeface="+mj-ea"/>
                <a:cs typeface="+mj-cs"/>
              </a:rPr>
              <a:t>Give you some steps to follow to help with toilet training.</a:t>
            </a:r>
          </a:p>
          <a:p>
            <a:pPr>
              <a:buFont typeface="Wingdings" panose="05000000000000000000" pitchFamily="2" charset="2"/>
              <a:buChar char="Ø"/>
            </a:pPr>
            <a:r>
              <a:rPr lang="en-GB" sz="4000" dirty="0">
                <a:solidFill>
                  <a:prstClr val="black"/>
                </a:solidFill>
                <a:ea typeface="+mj-ea"/>
                <a:cs typeface="+mj-cs"/>
              </a:rPr>
              <a:t>Explain how we toilet train in Nursery</a:t>
            </a:r>
            <a:r>
              <a:rPr lang="en-US" sz="4000" dirty="0">
                <a:solidFill>
                  <a:prstClr val="black"/>
                </a:solidFill>
                <a:ea typeface="+mj-ea"/>
                <a:cs typeface="+mj-cs"/>
              </a:rPr>
              <a:t>.</a:t>
            </a:r>
          </a:p>
          <a:p>
            <a:pPr>
              <a:buFont typeface="Wingdings" panose="05000000000000000000" pitchFamily="2" charset="2"/>
              <a:buChar char="Ø"/>
            </a:pPr>
            <a:r>
              <a:rPr lang="en-US" sz="4000" dirty="0">
                <a:solidFill>
                  <a:prstClr val="black"/>
                </a:solidFill>
                <a:ea typeface="+mj-ea"/>
                <a:cs typeface="+mj-cs"/>
              </a:rPr>
              <a:t>Answer any questions you have about toilet training.</a:t>
            </a:r>
          </a:p>
          <a:p>
            <a:pPr>
              <a:buFont typeface="Wingdings" panose="05000000000000000000" pitchFamily="2" charset="2"/>
              <a:buChar char="Ø"/>
            </a:pPr>
            <a:r>
              <a:rPr lang="en-US" sz="4000" dirty="0">
                <a:solidFill>
                  <a:prstClr val="black"/>
                </a:solidFill>
                <a:ea typeface="+mj-ea"/>
                <a:cs typeface="+mj-cs"/>
              </a:rPr>
              <a:t>Help and advice.</a:t>
            </a:r>
            <a:endParaRPr lang="en-GB" sz="4000" dirty="0">
              <a:solidFill>
                <a:prstClr val="black"/>
              </a:solidFill>
              <a:ea typeface="+mj-ea"/>
              <a:cs typeface="+mj-cs"/>
            </a:endParaRPr>
          </a:p>
        </p:txBody>
      </p:sp>
    </p:spTree>
    <p:extLst>
      <p:ext uri="{BB962C8B-B14F-4D97-AF65-F5344CB8AC3E}">
        <p14:creationId xmlns:p14="http://schemas.microsoft.com/office/powerpoint/2010/main" val="63817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Toilet training out and about</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442112" y="1825625"/>
            <a:ext cx="8911687" cy="4225551"/>
          </a:xfrm>
        </p:spPr>
        <p:txBody>
          <a:bodyPr>
            <a:normAutofit fontScale="47500" lnSpcReduction="20000"/>
          </a:bodyPr>
          <a:lstStyle/>
          <a:p>
            <a:pPr marL="0" indent="0" algn="l">
              <a:buNone/>
            </a:pPr>
            <a:r>
              <a:rPr lang="en-US" sz="3200" b="0" i="0" dirty="0">
                <a:solidFill>
                  <a:srgbClr val="373737"/>
                </a:solidFill>
                <a:effectLst/>
              </a:rPr>
              <a:t>When you first stop using nappies, choose a time when you can stay home with your child for a few days, so you can do some one to one learning with them.</a:t>
            </a:r>
          </a:p>
          <a:p>
            <a:pPr marL="0" indent="0" algn="l">
              <a:buNone/>
            </a:pPr>
            <a:endParaRPr lang="en-US" sz="3200" b="0" i="0" dirty="0">
              <a:solidFill>
                <a:srgbClr val="373737"/>
              </a:solidFill>
              <a:effectLst/>
            </a:endParaRPr>
          </a:p>
          <a:p>
            <a:pPr marL="0" indent="0" algn="l">
              <a:buNone/>
            </a:pPr>
            <a:r>
              <a:rPr lang="en-US" sz="3200" b="0" i="0" dirty="0">
                <a:solidFill>
                  <a:srgbClr val="373737"/>
                </a:solidFill>
                <a:effectLst/>
              </a:rPr>
              <a:t>Tips to make your first trips out easier to manage:</a:t>
            </a:r>
          </a:p>
          <a:p>
            <a:pPr>
              <a:buFont typeface="Wingdings" panose="05000000000000000000" pitchFamily="2" charset="2"/>
              <a:buChar char="Ø"/>
            </a:pPr>
            <a:r>
              <a:rPr lang="en-US" sz="3200" b="0" i="0" dirty="0">
                <a:solidFill>
                  <a:srgbClr val="373737"/>
                </a:solidFill>
                <a:effectLst/>
              </a:rPr>
              <a:t>Don’t forget your potty and spares of everything just in case!</a:t>
            </a:r>
          </a:p>
          <a:p>
            <a:pPr>
              <a:buFont typeface="Wingdings" panose="05000000000000000000" pitchFamily="2" charset="2"/>
              <a:buChar char="Ø"/>
            </a:pPr>
            <a:r>
              <a:rPr lang="en-US" sz="3200" b="0" i="0" dirty="0">
                <a:solidFill>
                  <a:srgbClr val="373737"/>
                </a:solidFill>
                <a:effectLst/>
              </a:rPr>
              <a:t>Make trips out short to begin with.</a:t>
            </a:r>
          </a:p>
          <a:p>
            <a:pPr>
              <a:buFont typeface="Wingdings" panose="05000000000000000000" pitchFamily="2" charset="2"/>
              <a:buChar char="Ø"/>
            </a:pPr>
            <a:r>
              <a:rPr lang="en-US" sz="3200" b="0" i="0" dirty="0">
                <a:solidFill>
                  <a:srgbClr val="373737"/>
                </a:solidFill>
                <a:effectLst/>
              </a:rPr>
              <a:t>Dress your child in clothes that are easy for them to push down and pull up again.</a:t>
            </a:r>
          </a:p>
          <a:p>
            <a:pPr>
              <a:buFont typeface="Wingdings" panose="05000000000000000000" pitchFamily="2" charset="2"/>
              <a:buChar char="Ø"/>
            </a:pPr>
            <a:r>
              <a:rPr lang="en-US" sz="3200" b="0" i="0" dirty="0">
                <a:solidFill>
                  <a:srgbClr val="373737"/>
                </a:solidFill>
                <a:effectLst/>
              </a:rPr>
              <a:t>Avoid putting your child back in a pull up or nappy for outings. This will confuse them and undo all that learning.</a:t>
            </a:r>
          </a:p>
          <a:p>
            <a:pPr>
              <a:buFont typeface="Wingdings" panose="05000000000000000000" pitchFamily="2" charset="2"/>
              <a:buChar char="Ø"/>
            </a:pPr>
            <a:r>
              <a:rPr lang="en-US" sz="3200" b="0" i="0" dirty="0">
                <a:solidFill>
                  <a:srgbClr val="373737"/>
                </a:solidFill>
                <a:effectLst/>
              </a:rPr>
              <a:t>A travel potty and washable car seat cover can come in handy.</a:t>
            </a:r>
          </a:p>
          <a:p>
            <a:pPr>
              <a:buFont typeface="Wingdings" panose="05000000000000000000" pitchFamily="2" charset="2"/>
              <a:buChar char="Ø"/>
            </a:pPr>
            <a:r>
              <a:rPr lang="en-US" sz="3200" b="0" i="0" dirty="0">
                <a:solidFill>
                  <a:srgbClr val="373737"/>
                </a:solidFill>
                <a:effectLst/>
              </a:rPr>
              <a:t>Using the toilet away from home is a good thing for your child to get used to. Talk to them about things like how the flush at the supermarket is different from the one at home or nursery for example.</a:t>
            </a:r>
          </a:p>
        </p:txBody>
      </p:sp>
    </p:spTree>
    <p:extLst>
      <p:ext uri="{BB962C8B-B14F-4D97-AF65-F5344CB8AC3E}">
        <p14:creationId xmlns:p14="http://schemas.microsoft.com/office/powerpoint/2010/main" val="423143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a:xfrm>
            <a:off x="2610855" y="265522"/>
            <a:ext cx="8911687" cy="765419"/>
          </a:xfrm>
        </p:spPr>
        <p:txBody>
          <a:bodyPr>
            <a:normAutofit/>
          </a:bodyPr>
          <a:lstStyle/>
          <a:p>
            <a:pPr algn="ctr"/>
            <a:r>
              <a:rPr lang="en-US" dirty="0"/>
              <a:t>Toilet training in Nursery</a:t>
            </a:r>
            <a:endParaRPr lang="en-GB" dirty="0"/>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770094" y="1030941"/>
            <a:ext cx="9117106" cy="5602940"/>
          </a:xfrm>
        </p:spPr>
        <p:txBody>
          <a:bodyPr>
            <a:noAutofit/>
          </a:bodyPr>
          <a:lstStyle/>
          <a:p>
            <a:pPr algn="l">
              <a:buFont typeface="Wingdings" panose="05000000000000000000" pitchFamily="2" charset="2"/>
              <a:buChar char="Ø"/>
            </a:pPr>
            <a:r>
              <a:rPr lang="en-US" sz="1100" b="0" i="0" dirty="0">
                <a:solidFill>
                  <a:srgbClr val="373737"/>
                </a:solidFill>
                <a:effectLst/>
              </a:rPr>
              <a:t>We take the children into the bathroom and show them the toilets and the sinks particularly the hand dryer as it is very loud and children are often scared of it.</a:t>
            </a:r>
          </a:p>
          <a:p>
            <a:pPr algn="l">
              <a:buFont typeface="Wingdings" panose="05000000000000000000" pitchFamily="2" charset="2"/>
              <a:buChar char="Ø"/>
            </a:pPr>
            <a:r>
              <a:rPr lang="en-US" sz="1100" dirty="0">
                <a:solidFill>
                  <a:srgbClr val="373737"/>
                </a:solidFill>
              </a:rPr>
              <a:t>We identify the children who are not toilet trained by asking you. We will create an intimate care plan and ask you to sign this.  This plan lists that you are going to provide lots of changes of clothes and underwear and pull ups-no nappies, that nursery will provide gloves, baby wipes and nappy sacks and who is able to change your child.  We will clean your child as best as we can.  Due to safeguarding procedures we are not allowed to clean around your child’s genitals or in between their bottom.  If they are particularly dirty we will phone you to come to change your child yourself.</a:t>
            </a:r>
          </a:p>
          <a:p>
            <a:pPr algn="l">
              <a:buFont typeface="Wingdings" panose="05000000000000000000" pitchFamily="2" charset="2"/>
              <a:buChar char="Ø"/>
            </a:pPr>
            <a:r>
              <a:rPr lang="en-US" sz="1100" b="0" i="0" dirty="0">
                <a:solidFill>
                  <a:srgbClr val="373737"/>
                </a:solidFill>
                <a:effectLst/>
              </a:rPr>
              <a:t>We take these c</a:t>
            </a:r>
            <a:r>
              <a:rPr lang="en-US" sz="1100" dirty="0">
                <a:solidFill>
                  <a:srgbClr val="373737"/>
                </a:solidFill>
              </a:rPr>
              <a:t>hildren into the bathroom on a 1:1 basis and encourage them to pull down their clothing and pull up by themselves.  We stay with them and help them with this if needed.</a:t>
            </a:r>
          </a:p>
          <a:p>
            <a:pPr algn="l">
              <a:buFont typeface="Wingdings" panose="05000000000000000000" pitchFamily="2" charset="2"/>
              <a:buChar char="Ø"/>
            </a:pPr>
            <a:r>
              <a:rPr lang="en-US" sz="1100" b="0" i="0" dirty="0">
                <a:solidFill>
                  <a:srgbClr val="373737"/>
                </a:solidFill>
                <a:effectLst/>
              </a:rPr>
              <a:t>We encourage the children to sit on the toilet.  Some children need to be sat on the toilet by a member of staff in the beginning but quickly learn to do this by themselves.</a:t>
            </a:r>
          </a:p>
          <a:p>
            <a:pPr algn="l">
              <a:buFont typeface="Wingdings" panose="05000000000000000000" pitchFamily="2" charset="2"/>
              <a:buChar char="Ø"/>
            </a:pPr>
            <a:r>
              <a:rPr lang="en-US" sz="1100" dirty="0">
                <a:solidFill>
                  <a:srgbClr val="373737"/>
                </a:solidFill>
              </a:rPr>
              <a:t>We encourage the children to sit on the toilet for a couple of minutes.  If distressed we let them get off the toilet.</a:t>
            </a:r>
          </a:p>
          <a:p>
            <a:pPr algn="l">
              <a:buFont typeface="Wingdings" panose="05000000000000000000" pitchFamily="2" charset="2"/>
              <a:buChar char="Ø"/>
            </a:pPr>
            <a:r>
              <a:rPr lang="en-US" sz="1100" dirty="0">
                <a:solidFill>
                  <a:srgbClr val="373737"/>
                </a:solidFill>
              </a:rPr>
              <a:t>After a couple of minutes we encourage them to stand up from the toilet and pull their pull ups and clothing back up by themselves.  We stay with them and help them with this if needed.</a:t>
            </a:r>
          </a:p>
          <a:p>
            <a:pPr algn="l">
              <a:buFont typeface="Wingdings" panose="05000000000000000000" pitchFamily="2" charset="2"/>
              <a:buChar char="Ø"/>
            </a:pPr>
            <a:r>
              <a:rPr lang="en-US" sz="1100" b="0" i="0" dirty="0">
                <a:solidFill>
                  <a:srgbClr val="373737"/>
                </a:solidFill>
                <a:effectLst/>
              </a:rPr>
              <a:t>We take the children into the bathroom every 10 minutes.  If the child wees or poos on the toilet we give lots of verbal praise.  When the children are ready we increase the time so that it is longer in between toileting visits.</a:t>
            </a:r>
          </a:p>
          <a:p>
            <a:pPr algn="l">
              <a:buFont typeface="Wingdings" panose="05000000000000000000" pitchFamily="2" charset="2"/>
              <a:buChar char="Ø"/>
            </a:pPr>
            <a:r>
              <a:rPr lang="en-US" sz="1100" dirty="0">
                <a:solidFill>
                  <a:srgbClr val="373737"/>
                </a:solidFill>
              </a:rPr>
              <a:t>Once the child is dry for the majority of the time in Nursery we stop taking them on a regular basis and we just ask the children if they need to go to the toilet.  If we find the children have not been to the toilet for a long time (up to 1 hour) we encourage them to just go to try the toilet.</a:t>
            </a:r>
          </a:p>
          <a:p>
            <a:pPr algn="l">
              <a:buFont typeface="Wingdings" panose="05000000000000000000" pitchFamily="2" charset="2"/>
              <a:buChar char="Ø"/>
            </a:pPr>
            <a:r>
              <a:rPr lang="en-US" sz="1100" b="0" i="0" dirty="0">
                <a:solidFill>
                  <a:srgbClr val="373737"/>
                </a:solidFill>
                <a:effectLst/>
              </a:rPr>
              <a:t>Once the children can say they need the toilet we stop the prompts all together and the child will go independently.</a:t>
            </a:r>
          </a:p>
          <a:p>
            <a:pPr algn="l">
              <a:buFont typeface="Wingdings" panose="05000000000000000000" pitchFamily="2" charset="2"/>
              <a:buChar char="Ø"/>
            </a:pPr>
            <a:r>
              <a:rPr lang="en-US" sz="1100" b="0" i="0" dirty="0">
                <a:solidFill>
                  <a:srgbClr val="373737"/>
                </a:solidFill>
                <a:effectLst/>
              </a:rPr>
              <a:t>If your child has a toileting accident w</a:t>
            </a:r>
            <a:r>
              <a:rPr lang="en-US" sz="1100" dirty="0">
                <a:solidFill>
                  <a:srgbClr val="373737"/>
                </a:solidFill>
              </a:rPr>
              <a:t>e simply change them using the clothes and underwear you have provided.  If you do not send in spare clothes we will use the spare clothes in Nursery which you will need to wash and return to Nursery.  It is important that you return them as quickly as possible as we do not have lots of spare clothes or underwear in Nursery and this stops us changing a child who needs them.  If we do not have spare clothes from yourselves or in Nursery we will phone you to bring clean, dry clothes and underwear for your child.</a:t>
            </a:r>
            <a:endParaRPr lang="en-US" sz="1100" b="0" i="0" dirty="0">
              <a:solidFill>
                <a:srgbClr val="373737"/>
              </a:solidFill>
              <a:effectLst/>
            </a:endParaRPr>
          </a:p>
        </p:txBody>
      </p:sp>
    </p:spTree>
    <p:extLst>
      <p:ext uri="{BB962C8B-B14F-4D97-AF65-F5344CB8AC3E}">
        <p14:creationId xmlns:p14="http://schemas.microsoft.com/office/powerpoint/2010/main" val="218818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Common toilet training problems</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592924" y="1825625"/>
            <a:ext cx="9240488" cy="4906869"/>
          </a:xfrm>
        </p:spPr>
        <p:txBody>
          <a:bodyPr>
            <a:noAutofit/>
          </a:bodyPr>
          <a:lstStyle/>
          <a:p>
            <a:pPr marL="0" indent="0" algn="l">
              <a:buNone/>
            </a:pPr>
            <a:r>
              <a:rPr lang="en-US" sz="1400" b="0" i="0" dirty="0">
                <a:solidFill>
                  <a:srgbClr val="373737"/>
                </a:solidFill>
                <a:effectLst/>
              </a:rPr>
              <a:t>Taking your time leading your child through the preparation and practice stages should help to avoid the most common potty training problems.</a:t>
            </a:r>
          </a:p>
          <a:p>
            <a:pPr marL="0" indent="0" algn="l">
              <a:buNone/>
            </a:pPr>
            <a:r>
              <a:rPr lang="en-US" sz="1400" b="0" i="0" dirty="0">
                <a:solidFill>
                  <a:srgbClr val="373737"/>
                </a:solidFill>
                <a:effectLst/>
              </a:rPr>
              <a:t>If you feel as though it's all gone wrong and they're just not getting it, it's ok to stop, go back to the preparation stage and start again.  You may find that you need to spend longer at one stage and that is OK.</a:t>
            </a:r>
          </a:p>
          <a:p>
            <a:pPr algn="l">
              <a:buFont typeface="Wingdings" panose="05000000000000000000" pitchFamily="2" charset="2"/>
              <a:buChar char="Ø"/>
            </a:pPr>
            <a:r>
              <a:rPr lang="en-US" sz="1400" b="1" i="0" dirty="0">
                <a:solidFill>
                  <a:srgbClr val="373737"/>
                </a:solidFill>
                <a:effectLst/>
              </a:rPr>
              <a:t>Could they be constipated? </a:t>
            </a:r>
            <a:r>
              <a:rPr lang="en-US" sz="1400" b="0" i="0" u="none" strike="noStrike" dirty="0">
                <a:effectLst/>
              </a:rPr>
              <a:t>Constipation</a:t>
            </a:r>
            <a:r>
              <a:rPr lang="en-US" sz="1400" b="0" i="0" dirty="0">
                <a:solidFill>
                  <a:srgbClr val="373737"/>
                </a:solidFill>
                <a:effectLst/>
              </a:rPr>
              <a:t> affects 1 in 3 children and is especially common in under 5s. Your child may be struggling because they have some underlying constipation that was there before you started potty training.  So stop, </a:t>
            </a:r>
            <a:r>
              <a:rPr lang="en-US" sz="1400" b="0" i="0" u="none" strike="noStrike" dirty="0">
                <a:effectLst/>
              </a:rPr>
              <a:t>treat the constipation</a:t>
            </a:r>
            <a:r>
              <a:rPr lang="en-US" sz="1400" b="0" i="0" dirty="0">
                <a:effectLst/>
              </a:rPr>
              <a:t> </a:t>
            </a:r>
            <a:r>
              <a:rPr lang="en-US" sz="1400" b="0" i="0" dirty="0">
                <a:solidFill>
                  <a:srgbClr val="373737"/>
                </a:solidFill>
                <a:effectLst/>
              </a:rPr>
              <a:t>and then try stopping the nappies again once it is all under control. Carry on with potty practice – this in itself is an important part of constipation treatment.</a:t>
            </a:r>
          </a:p>
          <a:p>
            <a:pPr algn="l">
              <a:buFont typeface="Wingdings" panose="05000000000000000000" pitchFamily="2" charset="2"/>
              <a:buChar char="Ø"/>
            </a:pPr>
            <a:r>
              <a:rPr lang="en-US" sz="1400" b="1" i="0" dirty="0">
                <a:solidFill>
                  <a:srgbClr val="373737"/>
                </a:solidFill>
                <a:effectLst/>
              </a:rPr>
              <a:t>Are they drinking enough?</a:t>
            </a:r>
            <a:r>
              <a:rPr lang="en-US" sz="1400" dirty="0">
                <a:solidFill>
                  <a:srgbClr val="373737"/>
                </a:solidFill>
              </a:rPr>
              <a:t> </a:t>
            </a:r>
            <a:r>
              <a:rPr lang="en-US" sz="1400" b="0" i="0" dirty="0">
                <a:solidFill>
                  <a:srgbClr val="373737"/>
                </a:solidFill>
                <a:effectLst/>
              </a:rPr>
              <a:t>Sometime the bladder misbehaves and we realise that our child is simply not drinking enough.  Once again, you don’t have to go right back to the beginning, but go back to the potty practice stage while you </a:t>
            </a:r>
            <a:r>
              <a:rPr lang="en-US" sz="1400" b="0" i="0" u="none" strike="noStrike" dirty="0">
                <a:effectLst/>
              </a:rPr>
              <a:t>increase your child’s fluid intake</a:t>
            </a:r>
            <a:r>
              <a:rPr lang="en-US" sz="1400" b="0" i="0" dirty="0">
                <a:effectLst/>
              </a:rPr>
              <a:t>.  </a:t>
            </a:r>
          </a:p>
          <a:p>
            <a:pPr algn="l">
              <a:buFont typeface="Wingdings" panose="05000000000000000000" pitchFamily="2" charset="2"/>
              <a:buChar char="Ø"/>
            </a:pPr>
            <a:r>
              <a:rPr lang="en-US" sz="1400" b="0" i="0" dirty="0">
                <a:solidFill>
                  <a:srgbClr val="373737"/>
                </a:solidFill>
                <a:effectLst/>
              </a:rPr>
              <a:t>Try not to panic if it seems as if they just aren't getting it. Some children take longer to learn, and just need more time.</a:t>
            </a:r>
          </a:p>
          <a:p>
            <a:pPr algn="l">
              <a:buFont typeface="Wingdings" panose="05000000000000000000" pitchFamily="2" charset="2"/>
              <a:buChar char="Ø"/>
            </a:pPr>
            <a:r>
              <a:rPr lang="en-US" sz="1400" b="0" i="0" dirty="0">
                <a:solidFill>
                  <a:srgbClr val="373737"/>
                </a:solidFill>
                <a:effectLst/>
              </a:rPr>
              <a:t>Reassure your child that their wees and poos will learn to go in the potty, they just need more practice!</a:t>
            </a:r>
          </a:p>
          <a:p>
            <a:pPr algn="l">
              <a:buFont typeface="Wingdings" panose="05000000000000000000" pitchFamily="2" charset="2"/>
              <a:buChar char="Ø"/>
            </a:pPr>
            <a:r>
              <a:rPr lang="en-US" sz="1400" dirty="0">
                <a:solidFill>
                  <a:srgbClr val="373737"/>
                </a:solidFill>
              </a:rPr>
              <a:t>If you still have concerns speak to your GP or health visitor</a:t>
            </a:r>
            <a:r>
              <a:rPr lang="en-US" sz="1400" b="0" i="0" dirty="0">
                <a:solidFill>
                  <a:srgbClr val="373737"/>
                </a:solidFill>
                <a:effectLst/>
              </a:rPr>
              <a:t>.</a:t>
            </a:r>
          </a:p>
        </p:txBody>
      </p:sp>
    </p:spTree>
    <p:extLst>
      <p:ext uri="{BB962C8B-B14F-4D97-AF65-F5344CB8AC3E}">
        <p14:creationId xmlns:p14="http://schemas.microsoft.com/office/powerpoint/2010/main" val="235078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997C-DF61-40E1-9412-F97EEFAB543B}"/>
              </a:ext>
            </a:extLst>
          </p:cNvPr>
          <p:cNvSpPr>
            <a:spLocks noGrp="1"/>
          </p:cNvSpPr>
          <p:nvPr>
            <p:ph type="title"/>
          </p:nvPr>
        </p:nvSpPr>
        <p:spPr/>
        <p:txBody>
          <a:bodyPr/>
          <a:lstStyle/>
          <a:p>
            <a:pPr algn="ctr"/>
            <a:r>
              <a:rPr lang="en-US" dirty="0">
                <a:latin typeface="+mn-lt"/>
              </a:rPr>
              <a:t>Help and advice</a:t>
            </a:r>
            <a:endParaRPr lang="en-GB" dirty="0">
              <a:latin typeface="+mn-lt"/>
            </a:endParaRPr>
          </a:p>
        </p:txBody>
      </p:sp>
      <p:sp>
        <p:nvSpPr>
          <p:cNvPr id="3" name="Content Placeholder 2">
            <a:extLst>
              <a:ext uri="{FF2B5EF4-FFF2-40B4-BE49-F238E27FC236}">
                <a16:creationId xmlns:a16="http://schemas.microsoft.com/office/drawing/2014/main" id="{70C8DA87-3BB2-488B-8092-D9C305B27DC2}"/>
              </a:ext>
            </a:extLst>
          </p:cNvPr>
          <p:cNvSpPr>
            <a:spLocks noGrp="1"/>
          </p:cNvSpPr>
          <p:nvPr>
            <p:ph idx="1"/>
          </p:nvPr>
        </p:nvSpPr>
        <p:spPr>
          <a:xfrm>
            <a:off x="2589212" y="2133600"/>
            <a:ext cx="8915400" cy="4100290"/>
          </a:xfrm>
        </p:spPr>
        <p:txBody>
          <a:bodyPr>
            <a:normAutofit fontScale="92500" lnSpcReduction="10000"/>
          </a:bodyPr>
          <a:lstStyle/>
          <a:p>
            <a:pPr marL="0" indent="0">
              <a:buNone/>
            </a:pPr>
            <a:r>
              <a:rPr lang="en-US" dirty="0"/>
              <a:t>If you are struggling with toilet training:</a:t>
            </a:r>
          </a:p>
          <a:p>
            <a:pPr>
              <a:buFont typeface="Wingdings" panose="05000000000000000000" pitchFamily="2" charset="2"/>
              <a:buChar char="Ø"/>
            </a:pPr>
            <a:r>
              <a:rPr lang="en-US" dirty="0"/>
              <a:t>Follow the advice on the tips for toilet training sheet we handed out during stay and play sessions and a few weeks ago.  If you need these tips again please just ask we have more copies of them.</a:t>
            </a:r>
          </a:p>
          <a:p>
            <a:pPr>
              <a:buFont typeface="Wingdings" panose="05000000000000000000" pitchFamily="2" charset="2"/>
              <a:buChar char="Ø"/>
            </a:pPr>
            <a:r>
              <a:rPr lang="en-US" dirty="0"/>
              <a:t>Speak to your family and friends.</a:t>
            </a:r>
          </a:p>
          <a:p>
            <a:pPr>
              <a:buFont typeface="Wingdings" panose="05000000000000000000" pitchFamily="2" charset="2"/>
              <a:buChar char="Ø"/>
            </a:pPr>
            <a:r>
              <a:rPr lang="en-US" dirty="0"/>
              <a:t>Speak to staff in school.</a:t>
            </a:r>
          </a:p>
          <a:p>
            <a:pPr>
              <a:buFont typeface="Wingdings" panose="05000000000000000000" pitchFamily="2" charset="2"/>
              <a:buChar char="Ø"/>
            </a:pPr>
            <a:r>
              <a:rPr lang="en-US" dirty="0"/>
              <a:t>Speak to your health visitor or your GP.</a:t>
            </a:r>
          </a:p>
          <a:p>
            <a:pPr>
              <a:buFont typeface="Wingdings" panose="05000000000000000000" pitchFamily="2" charset="2"/>
              <a:buChar char="Ø"/>
            </a:pPr>
            <a:r>
              <a:rPr lang="en-US" dirty="0"/>
              <a:t>Phone ERIC, The Children’s Bowel and Bladder Charity</a:t>
            </a:r>
          </a:p>
          <a:p>
            <a:pPr marL="0" indent="0">
              <a:buNone/>
            </a:pPr>
            <a:r>
              <a:rPr lang="en-US" b="1" i="0" dirty="0">
                <a:solidFill>
                  <a:srgbClr val="1953A5"/>
                </a:solidFill>
                <a:effectLst/>
              </a:rPr>
              <a:t>Free helpline: </a:t>
            </a:r>
            <a:r>
              <a:rPr lang="en-US" b="1" i="0" dirty="0">
                <a:solidFill>
                  <a:srgbClr val="DF5072"/>
                </a:solidFill>
                <a:effectLst/>
                <a:hlinkClick r:id="rId2"/>
              </a:rPr>
              <a:t>0808 801 0343 </a:t>
            </a:r>
            <a:r>
              <a:rPr lang="en-US" b="1" i="0" dirty="0">
                <a:solidFill>
                  <a:srgbClr val="1953A5"/>
                </a:solidFill>
                <a:effectLst/>
              </a:rPr>
              <a:t>Mon to </a:t>
            </a:r>
            <a:r>
              <a:rPr lang="en-US" b="1" i="0" dirty="0" err="1">
                <a:solidFill>
                  <a:srgbClr val="1953A5"/>
                </a:solidFill>
                <a:effectLst/>
              </a:rPr>
              <a:t>Thur</a:t>
            </a:r>
            <a:r>
              <a:rPr lang="en-US" b="1" i="0" dirty="0">
                <a:solidFill>
                  <a:srgbClr val="1953A5"/>
                </a:solidFill>
                <a:effectLst/>
              </a:rPr>
              <a:t>, 10am - 2pm</a:t>
            </a:r>
          </a:p>
          <a:p>
            <a:pPr marL="0" indent="0">
              <a:buNone/>
            </a:pPr>
            <a:r>
              <a:rPr lang="en-GB" dirty="0">
                <a:hlinkClick r:id="rId3"/>
              </a:rPr>
              <a:t>Family webinars – ERIC</a:t>
            </a:r>
            <a:endParaRPr lang="en-GB" dirty="0"/>
          </a:p>
          <a:p>
            <a:pPr marL="0" indent="0">
              <a:buNone/>
            </a:pPr>
            <a:r>
              <a:rPr lang="en-GB" dirty="0">
                <a:hlinkClick r:id="rId4"/>
              </a:rPr>
              <a:t>Home – ERIC</a:t>
            </a:r>
            <a:endParaRPr lang="en-GB" dirty="0"/>
          </a:p>
          <a:p>
            <a:pPr>
              <a:buFont typeface="Wingdings" panose="05000000000000000000" pitchFamily="2" charset="2"/>
              <a:buChar char="Ø"/>
            </a:pPr>
            <a:r>
              <a:rPr lang="en-US" dirty="0">
                <a:hlinkClick r:id="rId5"/>
              </a:rPr>
              <a:t>How to potty train - NHS (www.nhs.uk)</a:t>
            </a:r>
            <a:endParaRPr lang="en-GB" dirty="0"/>
          </a:p>
          <a:p>
            <a:pPr marL="0" indent="0">
              <a:buNone/>
            </a:pPr>
            <a:endParaRPr lang="en-GB" dirty="0"/>
          </a:p>
        </p:txBody>
      </p:sp>
    </p:spTree>
    <p:extLst>
      <p:ext uri="{BB962C8B-B14F-4D97-AF65-F5344CB8AC3E}">
        <p14:creationId xmlns:p14="http://schemas.microsoft.com/office/powerpoint/2010/main" val="101035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When should you start toilet training?</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p:txBody>
          <a:bodyPr>
            <a:normAutofit fontScale="47500" lnSpcReduction="20000"/>
          </a:bodyPr>
          <a:lstStyle/>
          <a:p>
            <a:pPr marL="0" indent="0">
              <a:buNone/>
            </a:pPr>
            <a:r>
              <a:rPr kumimoji="0" lang="en-US" sz="4000" b="0" i="0" u="none" strike="noStrike" kern="1200" cap="none" spc="0" normalizeH="0" baseline="0" noProof="0" dirty="0">
                <a:ln>
                  <a:noFill/>
                </a:ln>
                <a:solidFill>
                  <a:prstClr val="black"/>
                </a:solidFill>
                <a:effectLst/>
                <a:uLnTx/>
                <a:uFillTx/>
                <a:ea typeface="+mj-ea"/>
                <a:cs typeface="+mj-cs"/>
              </a:rPr>
              <a:t>Before they can start training, your child needs to be given lots of opportunities for learning. Babies are born ready to learn new skills with our help and the best way for them to do so is through practice and repetition.</a:t>
            </a:r>
          </a:p>
          <a:p>
            <a:pPr marL="0" indent="0">
              <a:buNone/>
            </a:pPr>
            <a:endParaRPr kumimoji="0" lang="en-US" sz="4000" b="0" i="0" u="none" strike="noStrike" kern="1200" cap="none" spc="0" normalizeH="0" baseline="0" noProof="0" dirty="0">
              <a:ln>
                <a:noFill/>
              </a:ln>
              <a:solidFill>
                <a:prstClr val="black"/>
              </a:solidFill>
              <a:effectLst/>
              <a:uLnTx/>
              <a:uFillTx/>
              <a:ea typeface="+mj-ea"/>
              <a:cs typeface="+mj-cs"/>
            </a:endParaRPr>
          </a:p>
          <a:p>
            <a:pPr marL="0" indent="0">
              <a:buNone/>
            </a:pPr>
            <a:r>
              <a:rPr kumimoji="0" lang="en-US" sz="4000" b="0" i="0" u="none" strike="noStrike" kern="1200" cap="none" spc="0" normalizeH="0" baseline="0" noProof="0" dirty="0">
                <a:ln>
                  <a:noFill/>
                </a:ln>
                <a:solidFill>
                  <a:prstClr val="black"/>
                </a:solidFill>
                <a:effectLst/>
                <a:uLnTx/>
                <a:uFillTx/>
                <a:ea typeface="+mj-ea"/>
                <a:cs typeface="+mj-cs"/>
              </a:rPr>
              <a:t>That's why it's important to think about potty or toilet training in the same way we support children to develop other skills such as brushing their teeth or using a spoon.</a:t>
            </a:r>
          </a:p>
          <a:p>
            <a:pPr marL="0" indent="0">
              <a:buNone/>
            </a:pPr>
            <a:endParaRPr kumimoji="0" lang="en-US" sz="4000" b="0" i="0" u="none" strike="noStrike" kern="1200" cap="none" spc="0" normalizeH="0" baseline="0" noProof="0" dirty="0">
              <a:ln>
                <a:noFill/>
              </a:ln>
              <a:solidFill>
                <a:prstClr val="black"/>
              </a:solidFill>
              <a:effectLst/>
              <a:uLnTx/>
              <a:uFillTx/>
              <a:ea typeface="+mj-ea"/>
              <a:cs typeface="+mj-cs"/>
            </a:endParaRPr>
          </a:p>
          <a:p>
            <a:pPr marL="0" indent="0">
              <a:buNone/>
            </a:pPr>
            <a:r>
              <a:rPr kumimoji="0" lang="en-US" sz="4000" b="0" i="0" u="none" strike="noStrike" kern="1200" cap="none" spc="0" normalizeH="0" baseline="0" noProof="0" dirty="0">
                <a:ln>
                  <a:noFill/>
                </a:ln>
                <a:solidFill>
                  <a:prstClr val="black"/>
                </a:solidFill>
                <a:effectLst/>
                <a:uLnTx/>
                <a:uFillTx/>
                <a:ea typeface="+mj-ea"/>
                <a:cs typeface="+mj-cs"/>
              </a:rPr>
              <a:t>Just like when helping them to walk and talk, you can start teaching your child to use a potty before they stop using nappies. This gives them all the time and practise they need to succeed with being independent from nappies when the time comes.</a:t>
            </a:r>
            <a:endParaRPr lang="en-GB" sz="4000" dirty="0">
              <a:solidFill>
                <a:prstClr val="black"/>
              </a:solidFill>
              <a:ea typeface="+mj-ea"/>
              <a:cs typeface="+mj-cs"/>
            </a:endParaRPr>
          </a:p>
        </p:txBody>
      </p:sp>
    </p:spTree>
    <p:extLst>
      <p:ext uri="{BB962C8B-B14F-4D97-AF65-F5344CB8AC3E}">
        <p14:creationId xmlns:p14="http://schemas.microsoft.com/office/powerpoint/2010/main" val="319204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Should we wait for signs of readiness?</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p:txBody>
          <a:bodyPr>
            <a:normAutofit/>
          </a:bodyPr>
          <a:lstStyle/>
          <a:p>
            <a:pPr marL="0" indent="0" algn="l">
              <a:buNone/>
            </a:pPr>
            <a:r>
              <a:rPr lang="en-US" b="0" i="0" dirty="0">
                <a:solidFill>
                  <a:srgbClr val="373737"/>
                </a:solidFill>
                <a:effectLst/>
              </a:rPr>
              <a:t>ERIC, the Children’s bladd</a:t>
            </a:r>
            <a:r>
              <a:rPr lang="en-US" dirty="0">
                <a:solidFill>
                  <a:srgbClr val="373737"/>
                </a:solidFill>
              </a:rPr>
              <a:t>er and bowel Charity says that we should not wait for signs of readiness because </a:t>
            </a:r>
            <a:r>
              <a:rPr lang="en-US" b="0" i="0" dirty="0">
                <a:solidFill>
                  <a:srgbClr val="373737"/>
                </a:solidFill>
                <a:effectLst/>
              </a:rPr>
              <a:t>any children and particularly those with additional needs, will never give any signs that they are ready to potty or toilet train.</a:t>
            </a:r>
          </a:p>
          <a:p>
            <a:pPr marL="0" indent="0" algn="l">
              <a:buNone/>
            </a:pPr>
            <a:r>
              <a:rPr lang="en-US" b="0" i="0" dirty="0">
                <a:solidFill>
                  <a:srgbClr val="373737"/>
                </a:solidFill>
                <a:effectLst/>
              </a:rPr>
              <a:t>The NHS website says that we can wait to see if the children start to show signs of readiness.  Some of the signs of readiness are:</a:t>
            </a:r>
          </a:p>
          <a:p>
            <a:pPr algn="l">
              <a:buFont typeface="Wingdings" panose="05000000000000000000" pitchFamily="2" charset="2"/>
              <a:buChar char="Ø"/>
            </a:pPr>
            <a:r>
              <a:rPr lang="en-US" dirty="0">
                <a:solidFill>
                  <a:srgbClr val="373737"/>
                </a:solidFill>
              </a:rPr>
              <a:t>They know when they have a wet or dirty nappy.</a:t>
            </a:r>
          </a:p>
          <a:p>
            <a:pPr algn="l">
              <a:buFont typeface="Wingdings" panose="05000000000000000000" pitchFamily="2" charset="2"/>
              <a:buChar char="Ø"/>
            </a:pPr>
            <a:r>
              <a:rPr lang="en-US" b="0" i="0" dirty="0">
                <a:solidFill>
                  <a:srgbClr val="373737"/>
                </a:solidFill>
                <a:effectLst/>
              </a:rPr>
              <a:t>They may tell you they are weeing or poohing.</a:t>
            </a:r>
          </a:p>
          <a:p>
            <a:pPr algn="l">
              <a:buFont typeface="Wingdings" panose="05000000000000000000" pitchFamily="2" charset="2"/>
              <a:buChar char="Ø"/>
            </a:pPr>
            <a:r>
              <a:rPr lang="en-US" dirty="0">
                <a:solidFill>
                  <a:srgbClr val="373737"/>
                </a:solidFill>
              </a:rPr>
              <a:t>The gap between weeing is at least one hour.</a:t>
            </a:r>
          </a:p>
          <a:p>
            <a:pPr algn="l">
              <a:buFont typeface="Wingdings" panose="05000000000000000000" pitchFamily="2" charset="2"/>
              <a:buChar char="Ø"/>
            </a:pPr>
            <a:r>
              <a:rPr lang="en-US" b="0" i="0" dirty="0">
                <a:solidFill>
                  <a:srgbClr val="373737"/>
                </a:solidFill>
                <a:effectLst/>
              </a:rPr>
              <a:t>They begin to fidget or go somewhere quiet to hide.</a:t>
            </a:r>
          </a:p>
        </p:txBody>
      </p:sp>
    </p:spTree>
    <p:extLst>
      <p:ext uri="{BB962C8B-B14F-4D97-AF65-F5344CB8AC3E}">
        <p14:creationId xmlns:p14="http://schemas.microsoft.com/office/powerpoint/2010/main" val="139340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What is the best age to start toilet training?</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589212" y="1766047"/>
            <a:ext cx="8915400" cy="4823011"/>
          </a:xfrm>
        </p:spPr>
        <p:txBody>
          <a:bodyPr>
            <a:noAutofit/>
          </a:bodyPr>
          <a:lstStyle/>
          <a:p>
            <a:pPr marL="0" indent="0" algn="l">
              <a:buNone/>
            </a:pPr>
            <a:r>
              <a:rPr lang="en-US" sz="1300" b="0" i="0" dirty="0">
                <a:solidFill>
                  <a:srgbClr val="373737"/>
                </a:solidFill>
                <a:effectLst/>
                <a:latin typeface="+mj-lt"/>
              </a:rPr>
              <a:t>Most children are ready to master potty independence and lead in many parts of the process from around 18 months. The majority of children will be capable of doing most things including wiping by themselves when they start school.</a:t>
            </a:r>
          </a:p>
          <a:p>
            <a:pPr marL="0" indent="0" algn="l">
              <a:buNone/>
            </a:pPr>
            <a:endParaRPr lang="en-US" sz="1300" b="0" i="0" dirty="0">
              <a:solidFill>
                <a:srgbClr val="373737"/>
              </a:solidFill>
              <a:effectLst/>
              <a:latin typeface="+mj-lt"/>
            </a:endParaRPr>
          </a:p>
          <a:p>
            <a:pPr marL="0" indent="0" algn="l">
              <a:buNone/>
            </a:pPr>
            <a:r>
              <a:rPr lang="en-US" sz="1300" b="0" i="0" dirty="0">
                <a:solidFill>
                  <a:srgbClr val="373737"/>
                </a:solidFill>
                <a:effectLst/>
                <a:latin typeface="+mj-lt"/>
              </a:rPr>
              <a:t>Research shows it is better for your child’s bladder and bowel health to stop using nappies between 18 and 30 months.</a:t>
            </a:r>
          </a:p>
          <a:p>
            <a:pPr marL="0" indent="0" algn="l">
              <a:buNone/>
            </a:pPr>
            <a:endParaRPr lang="en-US" sz="1300" b="0" i="0" dirty="0">
              <a:solidFill>
                <a:srgbClr val="373737"/>
              </a:solidFill>
              <a:effectLst/>
              <a:latin typeface="+mj-lt"/>
            </a:endParaRPr>
          </a:p>
          <a:p>
            <a:pPr marL="0" indent="0" algn="l">
              <a:buNone/>
            </a:pPr>
            <a:r>
              <a:rPr lang="en-US" sz="1300" b="0" i="0" dirty="0">
                <a:solidFill>
                  <a:srgbClr val="373737"/>
                </a:solidFill>
                <a:effectLst/>
                <a:latin typeface="+mj-lt"/>
              </a:rPr>
              <a:t>The longer you leave it, the harder it can be for your child to learn this new skill and accept not having a nappy on anymore.</a:t>
            </a:r>
          </a:p>
          <a:p>
            <a:pPr marL="0" indent="0" algn="l">
              <a:buNone/>
            </a:pPr>
            <a:r>
              <a:rPr lang="en-US" sz="1300" b="0" i="0" dirty="0">
                <a:solidFill>
                  <a:srgbClr val="373737"/>
                </a:solidFill>
                <a:effectLst/>
                <a:latin typeface="+mj-lt"/>
              </a:rPr>
              <a:t>Remember that most children can control their bowels before their bladder.</a:t>
            </a:r>
          </a:p>
          <a:p>
            <a:pPr algn="l">
              <a:buFont typeface="Wingdings" panose="05000000000000000000" pitchFamily="2" charset="2"/>
              <a:buChar char="Ø"/>
            </a:pPr>
            <a:r>
              <a:rPr lang="en-US" sz="1300" b="0" i="0" dirty="0">
                <a:solidFill>
                  <a:srgbClr val="373737"/>
                </a:solidFill>
                <a:effectLst/>
                <a:latin typeface="+mj-lt"/>
              </a:rPr>
              <a:t>by age 1, most babies have stopped doing poos at night</a:t>
            </a:r>
          </a:p>
          <a:p>
            <a:pPr algn="l">
              <a:buFont typeface="Wingdings" panose="05000000000000000000" pitchFamily="2" charset="2"/>
              <a:buChar char="Ø"/>
            </a:pPr>
            <a:r>
              <a:rPr lang="en-US" sz="1300" b="0" i="0" dirty="0">
                <a:solidFill>
                  <a:srgbClr val="373737"/>
                </a:solidFill>
                <a:effectLst/>
                <a:latin typeface="+mj-lt"/>
              </a:rPr>
              <a:t>by age 2, some children will be dry during the day, but this is still quite early</a:t>
            </a:r>
          </a:p>
          <a:p>
            <a:pPr>
              <a:buFont typeface="Wingdings" panose="05000000000000000000" pitchFamily="2" charset="2"/>
              <a:buChar char="Ø"/>
            </a:pPr>
            <a:r>
              <a:rPr lang="en-US" sz="1300" b="0" i="0" dirty="0">
                <a:solidFill>
                  <a:srgbClr val="373737"/>
                </a:solidFill>
                <a:effectLst/>
                <a:latin typeface="+mj-lt"/>
              </a:rPr>
              <a:t>by age 3, 9 out of 10 children are dry most days – even then, all children have the odd accident, especially when they're excited, upset or absorbed in something else</a:t>
            </a:r>
          </a:p>
          <a:p>
            <a:pPr algn="l">
              <a:buFont typeface="Wingdings" panose="05000000000000000000" pitchFamily="2" charset="2"/>
              <a:buChar char="Ø"/>
            </a:pPr>
            <a:r>
              <a:rPr lang="en-US" sz="1300" b="0" i="0" dirty="0">
                <a:solidFill>
                  <a:srgbClr val="373737"/>
                </a:solidFill>
                <a:effectLst/>
                <a:latin typeface="+mj-lt"/>
              </a:rPr>
              <a:t>by age 4, most children are reliably dry during the day</a:t>
            </a:r>
          </a:p>
          <a:p>
            <a:pPr algn="l">
              <a:buFont typeface="Wingdings" panose="05000000000000000000" pitchFamily="2" charset="2"/>
              <a:buChar char="Ø"/>
            </a:pPr>
            <a:r>
              <a:rPr lang="en-US" sz="1300" b="0" i="0" dirty="0">
                <a:solidFill>
                  <a:srgbClr val="373737"/>
                </a:solidFill>
                <a:effectLst/>
                <a:latin typeface="+mj-lt"/>
              </a:rPr>
              <a:t>It usually takes a little longer for children to learn to stay dry throughout the night.  Although most learn this between the ages of 3 and 5, up to 1 in 5 children aged 5 sometimes wet the bed.</a:t>
            </a:r>
          </a:p>
        </p:txBody>
      </p:sp>
    </p:spTree>
    <p:extLst>
      <p:ext uri="{BB962C8B-B14F-4D97-AF65-F5344CB8AC3E}">
        <p14:creationId xmlns:p14="http://schemas.microsoft.com/office/powerpoint/2010/main" val="138104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How to prepare for toilet training?</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p:txBody>
          <a:bodyPr>
            <a:normAutofit fontScale="92500" lnSpcReduction="20000"/>
          </a:bodyPr>
          <a:lstStyle/>
          <a:p>
            <a:pPr marL="0" indent="0" algn="l">
              <a:buNone/>
            </a:pPr>
            <a:r>
              <a:rPr lang="en-US" b="0" i="0" dirty="0">
                <a:solidFill>
                  <a:srgbClr val="373737"/>
                </a:solidFill>
                <a:effectLst/>
              </a:rPr>
              <a:t>The getting ready stage for potty training needs to start early, take time and be a gradual journey you go on together. It can help to think of it as a '</a:t>
            </a:r>
            <a:r>
              <a:rPr lang="en-US" b="1" i="0" dirty="0">
                <a:solidFill>
                  <a:srgbClr val="373737"/>
                </a:solidFill>
                <a:effectLst/>
              </a:rPr>
              <a:t>potty learning process</a:t>
            </a:r>
            <a:r>
              <a:rPr lang="en-US" b="0" i="0" dirty="0">
                <a:solidFill>
                  <a:srgbClr val="373737"/>
                </a:solidFill>
                <a:effectLst/>
              </a:rPr>
              <a:t>' which will pay off in the long run.</a:t>
            </a:r>
          </a:p>
          <a:p>
            <a:pPr algn="l"/>
            <a:endParaRPr lang="en-US" b="0" i="0" dirty="0">
              <a:solidFill>
                <a:srgbClr val="373737"/>
              </a:solidFill>
              <a:effectLst/>
            </a:endParaRPr>
          </a:p>
          <a:p>
            <a:pPr marL="0" indent="0" algn="l">
              <a:buNone/>
            </a:pPr>
            <a:r>
              <a:rPr lang="en-US" b="0" i="0" dirty="0">
                <a:solidFill>
                  <a:srgbClr val="373737"/>
                </a:solidFill>
                <a:effectLst/>
              </a:rPr>
              <a:t>Potty learning means helping your child use a potty or toilet as part of their overall learning. Most parents find a good time to start helping their child learn potty skills is from the time they can sit up, usually around 6 - 9 months.</a:t>
            </a:r>
          </a:p>
          <a:p>
            <a:pPr marL="0" indent="0" algn="l">
              <a:buNone/>
            </a:pPr>
            <a:endParaRPr lang="en-US" b="0" i="0" dirty="0">
              <a:solidFill>
                <a:srgbClr val="373737"/>
              </a:solidFill>
              <a:effectLst/>
            </a:endParaRPr>
          </a:p>
          <a:p>
            <a:pPr marL="0" indent="0" algn="l">
              <a:buNone/>
            </a:pPr>
            <a:r>
              <a:rPr lang="en-US" b="0" i="0" dirty="0">
                <a:solidFill>
                  <a:srgbClr val="373737"/>
                </a:solidFill>
                <a:effectLst/>
              </a:rPr>
              <a:t>By starting the process early and gently, when the time comes to stop wearing nappies, your child will already have some skills to make this transition easier and less daunting for you both.</a:t>
            </a:r>
          </a:p>
          <a:p>
            <a:pPr marL="0" indent="0" algn="l">
              <a:buNone/>
            </a:pPr>
            <a:endParaRPr lang="en-US" b="0" i="0" dirty="0">
              <a:solidFill>
                <a:srgbClr val="373737"/>
              </a:solidFill>
              <a:effectLst/>
            </a:endParaRPr>
          </a:p>
          <a:p>
            <a:pPr marL="0" indent="0" algn="l">
              <a:buNone/>
            </a:pPr>
            <a:r>
              <a:rPr lang="en-US" b="0" i="0" dirty="0">
                <a:solidFill>
                  <a:srgbClr val="373737"/>
                </a:solidFill>
                <a:effectLst/>
              </a:rPr>
              <a:t>It will be a lot less stressful for you both if you tackle potty training as a </a:t>
            </a:r>
            <a:r>
              <a:rPr lang="en-US" b="1" i="0" dirty="0">
                <a:solidFill>
                  <a:srgbClr val="373737"/>
                </a:solidFill>
                <a:effectLst/>
              </a:rPr>
              <a:t>gradual process</a:t>
            </a:r>
            <a:r>
              <a:rPr lang="en-US" b="0" i="0" dirty="0">
                <a:solidFill>
                  <a:srgbClr val="373737"/>
                </a:solidFill>
                <a:effectLst/>
              </a:rPr>
              <a:t>, rather than an event that can be completed in 3 days!</a:t>
            </a:r>
          </a:p>
        </p:txBody>
      </p:sp>
    </p:spTree>
    <p:extLst>
      <p:ext uri="{BB962C8B-B14F-4D97-AF65-F5344CB8AC3E}">
        <p14:creationId xmlns:p14="http://schemas.microsoft.com/office/powerpoint/2010/main" val="286278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Why does potty learning help?</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303928" y="1825624"/>
            <a:ext cx="9049871" cy="4368987"/>
          </a:xfrm>
        </p:spPr>
        <p:txBody>
          <a:bodyPr>
            <a:normAutofit fontScale="77500" lnSpcReduction="20000"/>
          </a:bodyPr>
          <a:lstStyle/>
          <a:p>
            <a:pPr marL="0" indent="0" algn="l">
              <a:buNone/>
            </a:pPr>
            <a:r>
              <a:rPr lang="en-US" b="0" i="0" dirty="0">
                <a:solidFill>
                  <a:srgbClr val="373737"/>
                </a:solidFill>
                <a:effectLst/>
              </a:rPr>
              <a:t>There are 40 different skills your baby needs to learn and put together to become potty trained. You don’t need to wait for them to be able to do all these skills on their own before you start helping prepare them.</a:t>
            </a:r>
          </a:p>
          <a:p>
            <a:pPr marL="0" indent="0" algn="l">
              <a:buNone/>
            </a:pPr>
            <a:endParaRPr lang="en-US" b="0" i="0" dirty="0">
              <a:solidFill>
                <a:srgbClr val="373737"/>
              </a:solidFill>
              <a:effectLst/>
            </a:endParaRPr>
          </a:p>
          <a:p>
            <a:pPr marL="0" indent="0" algn="l">
              <a:buNone/>
            </a:pPr>
            <a:r>
              <a:rPr lang="en-US" b="0" i="0" dirty="0">
                <a:solidFill>
                  <a:srgbClr val="373737"/>
                </a:solidFill>
                <a:effectLst/>
              </a:rPr>
              <a:t>Your child has a lot to learn at each stage. This is why it makes sense to do some preparation and practice together before they stop wearing nappies.</a:t>
            </a:r>
          </a:p>
          <a:p>
            <a:pPr marL="0" indent="0" algn="l">
              <a:buNone/>
            </a:pPr>
            <a:endParaRPr lang="en-US" b="0" i="0" dirty="0">
              <a:solidFill>
                <a:srgbClr val="373737"/>
              </a:solidFill>
              <a:effectLst/>
            </a:endParaRPr>
          </a:p>
          <a:p>
            <a:pPr marL="0" indent="0" algn="l">
              <a:buNone/>
            </a:pPr>
            <a:r>
              <a:rPr lang="en-US" b="0" i="0" dirty="0">
                <a:solidFill>
                  <a:srgbClr val="373737"/>
                </a:solidFill>
                <a:effectLst/>
              </a:rPr>
              <a:t>Benefits of a potty learning approach include:</a:t>
            </a:r>
          </a:p>
          <a:p>
            <a:pPr algn="l">
              <a:buFont typeface="Wingdings" panose="05000000000000000000" pitchFamily="2" charset="2"/>
              <a:buChar char="Ø"/>
            </a:pPr>
            <a:r>
              <a:rPr lang="en-US" b="0" i="0" dirty="0">
                <a:solidFill>
                  <a:srgbClr val="373737"/>
                </a:solidFill>
                <a:effectLst/>
              </a:rPr>
              <a:t>You don't need to wait until your child is ‘ready’ and able to do everything on their own before they can start potty learning.</a:t>
            </a:r>
          </a:p>
          <a:p>
            <a:pPr algn="l">
              <a:buFont typeface="Wingdings" panose="05000000000000000000" pitchFamily="2" charset="2"/>
              <a:buChar char="Ø"/>
            </a:pPr>
            <a:r>
              <a:rPr lang="en-US" b="0" i="0" dirty="0">
                <a:solidFill>
                  <a:srgbClr val="373737"/>
                </a:solidFill>
                <a:effectLst/>
              </a:rPr>
              <a:t>There's no need to wait until your child decides or even tells you they no longer want to wear nappies. Language is one of the very last skills of communication that children develop.</a:t>
            </a:r>
          </a:p>
          <a:p>
            <a:pPr algn="l">
              <a:buFont typeface="Wingdings" panose="05000000000000000000" pitchFamily="2" charset="2"/>
              <a:buChar char="Ø"/>
            </a:pPr>
            <a:r>
              <a:rPr lang="en-US" b="0" i="0" dirty="0">
                <a:solidFill>
                  <a:srgbClr val="373737"/>
                </a:solidFill>
                <a:effectLst/>
              </a:rPr>
              <a:t>Your child will already have some of the key skills they need to make the move to pants and potty easier when you stop using nappies.</a:t>
            </a:r>
          </a:p>
          <a:p>
            <a:pPr algn="l">
              <a:buFont typeface="Wingdings" panose="05000000000000000000" pitchFamily="2" charset="2"/>
              <a:buChar char="Ø"/>
            </a:pPr>
            <a:r>
              <a:rPr lang="en-US" b="0" i="0" dirty="0">
                <a:solidFill>
                  <a:srgbClr val="373737"/>
                </a:solidFill>
                <a:effectLst/>
              </a:rPr>
              <a:t>Helping your child learn as they go along, according to what they are capable of at each stage of development, gives them a gentle learning process towards stopping using nappies.</a:t>
            </a:r>
          </a:p>
          <a:p>
            <a:pPr algn="l">
              <a:buFont typeface="Wingdings" panose="05000000000000000000" pitchFamily="2" charset="2"/>
              <a:buChar char="Ø"/>
            </a:pPr>
            <a:r>
              <a:rPr lang="en-US" b="0" i="0" dirty="0">
                <a:solidFill>
                  <a:srgbClr val="373737"/>
                </a:solidFill>
                <a:effectLst/>
              </a:rPr>
              <a:t>The more practice and help your child gets, the easier it will be when you decide to stop using nappies.</a:t>
            </a:r>
          </a:p>
        </p:txBody>
      </p:sp>
    </p:spTree>
    <p:extLst>
      <p:ext uri="{BB962C8B-B14F-4D97-AF65-F5344CB8AC3E}">
        <p14:creationId xmlns:p14="http://schemas.microsoft.com/office/powerpoint/2010/main" val="286841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Supporting children with additional needs</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442111" y="1775011"/>
            <a:ext cx="9310617" cy="4912659"/>
          </a:xfrm>
        </p:spPr>
        <p:txBody>
          <a:bodyPr>
            <a:normAutofit fontScale="40000" lnSpcReduction="20000"/>
          </a:bodyPr>
          <a:lstStyle/>
          <a:p>
            <a:pPr marL="0" indent="0" algn="l">
              <a:buNone/>
            </a:pPr>
            <a:r>
              <a:rPr lang="en-US" sz="2800" b="0" i="0" dirty="0">
                <a:solidFill>
                  <a:srgbClr val="373737"/>
                </a:solidFill>
                <a:effectLst/>
              </a:rPr>
              <a:t>Almost all children can learn to be clean and dry. Children with special needs such as delayed speech, autism or a physical disability may find the process more challenging.  Children with an additional need often need more support with learning to use a potty or toilet, but we recommend following the same 3 step process: preparation, practice and then stopping using nappies.  The longer they wear nappies, the harder it may be to introduce a new place for them to wee and poo. Therefore, it's important not to put off potty training for too long.</a:t>
            </a:r>
          </a:p>
          <a:p>
            <a:pPr marL="0" indent="0" algn="l">
              <a:buNone/>
            </a:pPr>
            <a:r>
              <a:rPr lang="en-US" sz="2800" dirty="0">
                <a:solidFill>
                  <a:srgbClr val="373737"/>
                </a:solidFill>
              </a:rPr>
              <a:t>Tips to help children with additional needs master toilet training:</a:t>
            </a:r>
          </a:p>
          <a:p>
            <a:pPr algn="l">
              <a:buFont typeface="Wingdings" panose="05000000000000000000" pitchFamily="2" charset="2"/>
              <a:buChar char="Ø"/>
            </a:pPr>
            <a:r>
              <a:rPr lang="en-US" sz="2800" b="0" i="0" dirty="0">
                <a:solidFill>
                  <a:srgbClr val="373737"/>
                </a:solidFill>
                <a:effectLst/>
              </a:rPr>
              <a:t>Your child may take longer to learn each stage, so consider your expectations and don’t rush the learning.</a:t>
            </a:r>
          </a:p>
          <a:p>
            <a:pPr algn="l">
              <a:buFont typeface="Wingdings" panose="05000000000000000000" pitchFamily="2" charset="2"/>
              <a:buChar char="Ø"/>
            </a:pPr>
            <a:r>
              <a:rPr lang="en-US" sz="2800" b="0" i="0" dirty="0">
                <a:solidFill>
                  <a:srgbClr val="373737"/>
                </a:solidFill>
                <a:effectLst/>
              </a:rPr>
              <a:t>Focus on one stage at a time. For example, teach them that poo goes down the toilet by flushing it away together.</a:t>
            </a:r>
          </a:p>
          <a:p>
            <a:pPr algn="l">
              <a:buFont typeface="Wingdings" panose="05000000000000000000" pitchFamily="2" charset="2"/>
              <a:buChar char="Ø"/>
            </a:pPr>
            <a:r>
              <a:rPr lang="en-US" sz="2800" b="0" i="0" dirty="0">
                <a:solidFill>
                  <a:srgbClr val="373737"/>
                </a:solidFill>
                <a:effectLst/>
              </a:rPr>
              <a:t>Be as consistent as possible. The more consistent you are, the easier it will be for your child to learn.</a:t>
            </a:r>
          </a:p>
          <a:p>
            <a:pPr algn="l">
              <a:buFont typeface="Wingdings" panose="05000000000000000000" pitchFamily="2" charset="2"/>
              <a:buChar char="Ø"/>
            </a:pPr>
            <a:r>
              <a:rPr lang="en-US" sz="2800" b="0" i="0" dirty="0">
                <a:solidFill>
                  <a:srgbClr val="373737"/>
                </a:solidFill>
                <a:effectLst/>
              </a:rPr>
              <a:t>It’s important that your child feels relaxed, comfortable and secure about using the toilet or potty. Make sure the space is accessible to your child. An Occupational Therapist (OT) can help with practical adaptations.</a:t>
            </a:r>
          </a:p>
          <a:p>
            <a:pPr algn="l">
              <a:buFont typeface="Wingdings" panose="05000000000000000000" pitchFamily="2" charset="2"/>
              <a:buChar char="Ø"/>
            </a:pPr>
            <a:r>
              <a:rPr lang="en-US" sz="2800" b="0" i="0" dirty="0">
                <a:solidFill>
                  <a:srgbClr val="373737"/>
                </a:solidFill>
                <a:effectLst/>
              </a:rPr>
              <a:t>Think about your child's sensory needs and how these relate to using the bathroom. Adjusting the sensory input can make a difference for many children to help them to learn toileting skills.</a:t>
            </a:r>
          </a:p>
          <a:p>
            <a:pPr algn="l">
              <a:buFont typeface="Wingdings" panose="05000000000000000000" pitchFamily="2" charset="2"/>
              <a:buChar char="Ø"/>
            </a:pPr>
            <a:r>
              <a:rPr lang="en-US" sz="2800" b="0" i="0" dirty="0">
                <a:solidFill>
                  <a:srgbClr val="373737"/>
                </a:solidFill>
                <a:effectLst/>
              </a:rPr>
              <a:t>If you start with the toilet you should use a footstool to help your child feel confident and safe. This will also help your child get into the best position for doing wees and poos, with their feet supported and knees above hips.</a:t>
            </a:r>
          </a:p>
          <a:p>
            <a:pPr algn="l">
              <a:buFont typeface="Wingdings" panose="05000000000000000000" pitchFamily="2" charset="2"/>
              <a:buChar char="Ø"/>
            </a:pPr>
            <a:r>
              <a:rPr lang="en-US" sz="2800" b="0" i="0" dirty="0">
                <a:solidFill>
                  <a:srgbClr val="373737"/>
                </a:solidFill>
                <a:effectLst/>
              </a:rPr>
              <a:t>Help your child learn the physical skills needed by breaking them down into smaller steps and allowing your child to do the last step independently. For example, help them push their trousers down most of the way, then have them push the last bit down themselves. Same when pulling them up again.</a:t>
            </a:r>
          </a:p>
          <a:p>
            <a:pPr algn="l">
              <a:buFont typeface="Wingdings" panose="05000000000000000000" pitchFamily="2" charset="2"/>
              <a:buChar char="Ø"/>
            </a:pPr>
            <a:r>
              <a:rPr lang="en-US" sz="2800" b="0" i="0" dirty="0">
                <a:solidFill>
                  <a:srgbClr val="373737"/>
                </a:solidFill>
                <a:effectLst/>
              </a:rPr>
              <a:t>Encourage independence as soon as you see it developing, phasing out support once your child shows competence.</a:t>
            </a:r>
          </a:p>
          <a:p>
            <a:pPr algn="l">
              <a:buFont typeface="Wingdings" panose="05000000000000000000" pitchFamily="2" charset="2"/>
              <a:buChar char="Ø"/>
            </a:pPr>
            <a:r>
              <a:rPr lang="en-US" sz="2800" b="0" i="0" dirty="0">
                <a:solidFill>
                  <a:srgbClr val="373737"/>
                </a:solidFill>
                <a:effectLst/>
              </a:rPr>
              <a:t>Use stories, visual charts, props and games to teach your child what to do and how to do it. Make your own learning aid by taking photos of your bathroom, drawing pictures of the steps, or by searching on the Internet for visual routines. A standard routine could be: 1.Undress 2. Underwear down 3. Sit 4. Do wee/poo, 5. Wipe, 6. Pull up underwear, 7. Pull up trousers/dress, 8. Flush toilet, 9. Wash hands.</a:t>
            </a:r>
          </a:p>
          <a:p>
            <a:pPr algn="l">
              <a:buFont typeface="Wingdings" panose="05000000000000000000" pitchFamily="2" charset="2"/>
              <a:buChar char="Ø"/>
            </a:pPr>
            <a:r>
              <a:rPr lang="en-US" sz="2800" b="0" i="0" dirty="0">
                <a:solidFill>
                  <a:srgbClr val="373737"/>
                </a:solidFill>
                <a:effectLst/>
              </a:rPr>
              <a:t>Give your child positive encouragement and praise for the efforts they are making, not just the result. This can help to keep them motivated and willing to move to the next step.</a:t>
            </a:r>
          </a:p>
          <a:p>
            <a:pPr marL="0" indent="0" algn="l">
              <a:buNone/>
            </a:pPr>
            <a:endParaRPr lang="en-US" b="0" i="0" dirty="0">
              <a:solidFill>
                <a:srgbClr val="373737"/>
              </a:solidFill>
              <a:effectLst/>
              <a:latin typeface="Nunito" pitchFamily="2" charset="0"/>
            </a:endParaRPr>
          </a:p>
        </p:txBody>
      </p:sp>
    </p:spTree>
    <p:extLst>
      <p:ext uri="{BB962C8B-B14F-4D97-AF65-F5344CB8AC3E}">
        <p14:creationId xmlns:p14="http://schemas.microsoft.com/office/powerpoint/2010/main" val="373244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4F61-9868-4682-BA56-01F86344C9C9}"/>
              </a:ext>
            </a:extLst>
          </p:cNvPr>
          <p:cNvSpPr>
            <a:spLocks noGrp="1"/>
          </p:cNvSpPr>
          <p:nvPr>
            <p:ph type="title"/>
          </p:nvPr>
        </p:nvSpPr>
        <p:spPr/>
        <p:txBody>
          <a:bodyPr>
            <a:normAutofit/>
          </a:bodyPr>
          <a:lstStyle/>
          <a:p>
            <a:pPr algn="ctr"/>
            <a:r>
              <a:rPr lang="en-US" dirty="0">
                <a:latin typeface="+mn-lt"/>
              </a:rPr>
              <a:t>What equipment is needed for toilet training?</a:t>
            </a:r>
            <a:endParaRPr lang="en-GB" dirty="0">
              <a:latin typeface="+mn-lt"/>
            </a:endParaRPr>
          </a:p>
        </p:txBody>
      </p:sp>
      <p:sp>
        <p:nvSpPr>
          <p:cNvPr id="3" name="Content Placeholder 2">
            <a:extLst>
              <a:ext uri="{FF2B5EF4-FFF2-40B4-BE49-F238E27FC236}">
                <a16:creationId xmlns:a16="http://schemas.microsoft.com/office/drawing/2014/main" id="{895D9332-591A-4C95-9B75-34369B19605A}"/>
              </a:ext>
            </a:extLst>
          </p:cNvPr>
          <p:cNvSpPr>
            <a:spLocks noGrp="1"/>
          </p:cNvSpPr>
          <p:nvPr>
            <p:ph idx="1"/>
          </p:nvPr>
        </p:nvSpPr>
        <p:spPr>
          <a:xfrm>
            <a:off x="2460812" y="1905000"/>
            <a:ext cx="9300882" cy="4328890"/>
          </a:xfrm>
        </p:spPr>
        <p:txBody>
          <a:bodyPr>
            <a:noAutofit/>
          </a:bodyPr>
          <a:lstStyle/>
          <a:p>
            <a:pPr marL="0" indent="0" algn="l">
              <a:buNone/>
            </a:pPr>
            <a:r>
              <a:rPr lang="en-US" sz="1600" b="0" i="0" dirty="0">
                <a:solidFill>
                  <a:srgbClr val="373737"/>
                </a:solidFill>
                <a:effectLst/>
              </a:rPr>
              <a:t>A potty (more than one ideally). Choose one that is low to the ground so your child can use it independently. You don’t need to spend a lot of money on anything fancy, it has to do one job well: catch wee and poo!</a:t>
            </a:r>
          </a:p>
          <a:p>
            <a:pPr marL="0" indent="0" algn="l">
              <a:buNone/>
            </a:pPr>
            <a:r>
              <a:rPr lang="en-US" sz="1600" b="0" i="0" dirty="0">
                <a:solidFill>
                  <a:srgbClr val="373737"/>
                </a:solidFill>
                <a:effectLst/>
              </a:rPr>
              <a:t>Some children may prefer to go straight to using the toilet. If this is your child, get a children’s toilet seat and a step stool to help them to feel secure and relaxed. Having feet firmly on the floor or a stool is the ideal position for fully emptying the bladder and bowel.</a:t>
            </a:r>
          </a:p>
          <a:p>
            <a:pPr marL="0" indent="0" algn="l">
              <a:buNone/>
            </a:pPr>
            <a:r>
              <a:rPr lang="en-US" sz="1600" b="0" i="0" dirty="0">
                <a:solidFill>
                  <a:srgbClr val="373737"/>
                </a:solidFill>
                <a:effectLst/>
              </a:rPr>
              <a:t>A travel potty can be helpful when you and your child go out.</a:t>
            </a:r>
          </a:p>
          <a:p>
            <a:pPr marL="0" indent="0" algn="l">
              <a:buNone/>
            </a:pPr>
            <a:r>
              <a:rPr lang="en-US" sz="1600" b="0" i="0" dirty="0">
                <a:solidFill>
                  <a:srgbClr val="373737"/>
                </a:solidFill>
                <a:effectLst/>
              </a:rPr>
              <a:t>Reusable cloth potty training pants are handy if you are travelling or when your child is at nursery. These are like underwear but with an absorbent layer to help soak up accidents which can be washed and used again.</a:t>
            </a:r>
          </a:p>
          <a:p>
            <a:pPr marL="0" indent="0" algn="l">
              <a:buNone/>
            </a:pPr>
            <a:r>
              <a:rPr lang="en-US" sz="1600" b="0" i="0" dirty="0">
                <a:solidFill>
                  <a:srgbClr val="373737"/>
                </a:solidFill>
                <a:effectLst/>
              </a:rPr>
              <a:t>Using a nappy cloth will help your child to understand their body signals. By putting a cloth into your disposable nappy, you can give your child the opportunity to connect to what their body is doing. Being aware that they have weed is the first step to being aware of when they will need to wee.</a:t>
            </a:r>
          </a:p>
          <a:p>
            <a:pPr marL="0" indent="0" algn="l">
              <a:buNone/>
            </a:pPr>
            <a:endParaRPr lang="en-US" sz="1400" b="0" i="0" dirty="0">
              <a:solidFill>
                <a:srgbClr val="373737"/>
              </a:solidFill>
              <a:effectLst/>
              <a:latin typeface="Nunito" pitchFamily="2" charset="0"/>
            </a:endParaRPr>
          </a:p>
        </p:txBody>
      </p:sp>
    </p:spTree>
    <p:extLst>
      <p:ext uri="{BB962C8B-B14F-4D97-AF65-F5344CB8AC3E}">
        <p14:creationId xmlns:p14="http://schemas.microsoft.com/office/powerpoint/2010/main" val="123371336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F4C1B806F0B948BB4217E8D2B48BDD" ma:contentTypeVersion="18" ma:contentTypeDescription="Create a new document." ma:contentTypeScope="" ma:versionID="0b372b593499af3ab65f4104b6de1493">
  <xsd:schema xmlns:xsd="http://www.w3.org/2001/XMLSchema" xmlns:xs="http://www.w3.org/2001/XMLSchema" xmlns:p="http://schemas.microsoft.com/office/2006/metadata/properties" xmlns:ns3="f4c12aad-c569-4615-8710-16228a4ca6fe" xmlns:ns4="e202594d-9aae-472a-abc1-ad23a8225f7e" targetNamespace="http://schemas.microsoft.com/office/2006/metadata/properties" ma:root="true" ma:fieldsID="cfd6d51e3ccaf1da9f4b34530c8a8b7b" ns3:_="" ns4:_="">
    <xsd:import namespace="f4c12aad-c569-4615-8710-16228a4ca6fe"/>
    <xsd:import namespace="e202594d-9aae-472a-abc1-ad23a8225f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12aad-c569-4615-8710-16228a4ca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02594d-9aae-472a-abc1-ad23a8225f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4c12aad-c569-4615-8710-16228a4ca6fe" xsi:nil="true"/>
  </documentManagement>
</p:properties>
</file>

<file path=customXml/itemProps1.xml><?xml version="1.0" encoding="utf-8"?>
<ds:datastoreItem xmlns:ds="http://schemas.openxmlformats.org/officeDocument/2006/customXml" ds:itemID="{68DAD9EB-0249-49B6-9D5E-5AA7D912B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12aad-c569-4615-8710-16228a4ca6fe"/>
    <ds:schemaRef ds:uri="e202594d-9aae-472a-abc1-ad23a8225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A6F11-722C-44FF-8DCE-6D7359E05FB1}">
  <ds:schemaRefs>
    <ds:schemaRef ds:uri="http://schemas.microsoft.com/sharepoint/v3/contenttype/forms"/>
  </ds:schemaRefs>
</ds:datastoreItem>
</file>

<file path=customXml/itemProps3.xml><?xml version="1.0" encoding="utf-8"?>
<ds:datastoreItem xmlns:ds="http://schemas.openxmlformats.org/officeDocument/2006/customXml" ds:itemID="{1FB81153-AE71-4E75-BDFF-90B24123804C}">
  <ds:schemaRefs>
    <ds:schemaRef ds:uri="e202594d-9aae-472a-abc1-ad23a8225f7e"/>
    <ds:schemaRef ds:uri="http://purl.org/dc/elements/1.1/"/>
    <ds:schemaRef ds:uri="http://schemas.microsoft.com/office/2006/documentManagement/types"/>
    <ds:schemaRef ds:uri="http://www.w3.org/XML/1998/namespace"/>
    <ds:schemaRef ds:uri="http://purl.org/dc/terms/"/>
    <ds:schemaRef ds:uri="f4c12aad-c569-4615-8710-16228a4ca6f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131</TotalTime>
  <Words>4427</Words>
  <Application>Microsoft Office PowerPoint</Application>
  <PresentationFormat>Widescreen</PresentationFormat>
  <Paragraphs>191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Nunito</vt:lpstr>
      <vt:lpstr>Wingdings</vt:lpstr>
      <vt:lpstr>Wingdings 3</vt:lpstr>
      <vt:lpstr>Wisp</vt:lpstr>
      <vt:lpstr>Toilet training</vt:lpstr>
      <vt:lpstr>Aim of this session</vt:lpstr>
      <vt:lpstr>When should you start toilet training?</vt:lpstr>
      <vt:lpstr>Should we wait for signs of readiness?</vt:lpstr>
      <vt:lpstr>What is the best age to start toilet training?</vt:lpstr>
      <vt:lpstr>How to prepare for toilet training?</vt:lpstr>
      <vt:lpstr>Why does potty learning help?</vt:lpstr>
      <vt:lpstr>Supporting children with additional needs</vt:lpstr>
      <vt:lpstr>What equipment is needed for toilet training?</vt:lpstr>
      <vt:lpstr>PowerPoint Presentation</vt:lpstr>
      <vt:lpstr>Step 1: Preparation</vt:lpstr>
      <vt:lpstr>Step 2: Practise</vt:lpstr>
      <vt:lpstr>Why is feeling comfortable on the toilet important?</vt:lpstr>
      <vt:lpstr>Helping your child learn through play</vt:lpstr>
      <vt:lpstr>Stage 3: Stopping using nappies</vt:lpstr>
      <vt:lpstr>Signs your child may need the toilet</vt:lpstr>
      <vt:lpstr>Nap times</vt:lpstr>
      <vt:lpstr>Using praise and rewards to help motivate your child</vt:lpstr>
      <vt:lpstr>Managing toileting accidents</vt:lpstr>
      <vt:lpstr>Toilet training out and about</vt:lpstr>
      <vt:lpstr>Toilet training in Nursery</vt:lpstr>
      <vt:lpstr>Common toilet training problems</vt:lpstr>
      <vt:lpstr>Help and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Toilet training</dc:title>
  <dc:creator>Hayley Parker</dc:creator>
  <cp:lastModifiedBy>Hayley Parker</cp:lastModifiedBy>
  <cp:revision>16</cp:revision>
  <dcterms:created xsi:type="dcterms:W3CDTF">2024-10-06T09:14:30Z</dcterms:created>
  <dcterms:modified xsi:type="dcterms:W3CDTF">2024-10-08T18:36:10Z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0x01010074F4C1B806F0B948BB4217E8D2B48BDD</vt:lpwstr>
  </property>
</Properties>
</file>